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52B745-E190-4B68-93CA-2C3BAC2271CD}"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3084275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52B745-E190-4B68-93CA-2C3BAC2271CD}"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3729033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52B745-E190-4B68-93CA-2C3BAC2271CD}"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3571062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52B745-E190-4B68-93CA-2C3BAC2271CD}"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1884466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52B745-E190-4B68-93CA-2C3BAC2271CD}"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3689064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52B745-E190-4B68-93CA-2C3BAC2271CD}"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2040928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52B745-E190-4B68-93CA-2C3BAC2271CD}" type="datetimeFigureOut">
              <a:rPr lang="en-US" smtClean="0"/>
              <a:t>12/3/2019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1706499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52B745-E190-4B68-93CA-2C3BAC2271CD}" type="datetimeFigureOut">
              <a:rPr lang="en-US" smtClean="0"/>
              <a:t>12/3/2019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60378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52B745-E190-4B68-93CA-2C3BAC2271CD}" type="datetimeFigureOut">
              <a:rPr lang="en-US" smtClean="0"/>
              <a:t>12/3/2019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617835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52B745-E190-4B68-93CA-2C3BAC2271CD}"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401347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52B745-E190-4B68-93CA-2C3BAC2271CD}"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8B4C3-37DE-48F1-AD74-6E3693FADE11}" type="slidenum">
              <a:rPr lang="en-US" smtClean="0"/>
              <a:t>‹#›</a:t>
            </a:fld>
            <a:endParaRPr lang="en-US"/>
          </a:p>
        </p:txBody>
      </p:sp>
    </p:spTree>
    <p:extLst>
      <p:ext uri="{BB962C8B-B14F-4D97-AF65-F5344CB8AC3E}">
        <p14:creationId xmlns:p14="http://schemas.microsoft.com/office/powerpoint/2010/main" val="3236443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2B745-E190-4B68-93CA-2C3BAC2271CD}" type="datetimeFigureOut">
              <a:rPr lang="en-US" smtClean="0"/>
              <a:t>12/3/2019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C8B4C3-37DE-48F1-AD74-6E3693FADE11}" type="slidenum">
              <a:rPr lang="en-US" smtClean="0"/>
              <a:t>‹#›</a:t>
            </a:fld>
            <a:endParaRPr lang="en-US"/>
          </a:p>
        </p:txBody>
      </p:sp>
    </p:spTree>
    <p:extLst>
      <p:ext uri="{BB962C8B-B14F-4D97-AF65-F5344CB8AC3E}">
        <p14:creationId xmlns:p14="http://schemas.microsoft.com/office/powerpoint/2010/main" val="1758324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36430" y="3882684"/>
            <a:ext cx="9402503" cy="2869214"/>
          </a:xfrm>
        </p:spPr>
        <p:txBody>
          <a:bodyPr>
            <a:normAutofit/>
          </a:bodyPr>
          <a:lstStyle/>
          <a:p>
            <a:r>
              <a:rPr lang="en-US" u="sng" dirty="0" smtClean="0">
                <a:solidFill>
                  <a:schemeClr val="bg1"/>
                </a:solidFill>
                <a:latin typeface="Script MT Bold" panose="03040602040607080904" pitchFamily="66" charset="0"/>
              </a:rPr>
              <a:t>The Canterbury Tales Of Geoffrey Chaucer</a:t>
            </a:r>
            <a:r>
              <a:rPr lang="en-US" sz="4000" u="sng" dirty="0">
                <a:solidFill>
                  <a:schemeClr val="bg1"/>
                </a:solidFill>
                <a:latin typeface="Script MT Bold" panose="03040602040607080904" pitchFamily="66" charset="0"/>
              </a:rPr>
              <a:t/>
            </a:r>
            <a:br>
              <a:rPr lang="en-US" sz="4000" u="sng" dirty="0">
                <a:solidFill>
                  <a:schemeClr val="bg1"/>
                </a:solidFill>
                <a:latin typeface="Script MT Bold" panose="03040602040607080904" pitchFamily="66" charset="0"/>
              </a:rPr>
            </a:br>
            <a:endParaRPr lang="en-US" sz="4000" dirty="0">
              <a:solidFill>
                <a:schemeClr val="bg1"/>
              </a:solidFill>
              <a:latin typeface="Script MT Bold" panose="03040602040607080904" pitchFamily="66" charset="0"/>
            </a:endParaRPr>
          </a:p>
        </p:txBody>
      </p:sp>
    </p:spTree>
    <p:extLst>
      <p:ext uri="{BB962C8B-B14F-4D97-AF65-F5344CB8AC3E}">
        <p14:creationId xmlns:p14="http://schemas.microsoft.com/office/powerpoint/2010/main" val="20200006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Monk</a:t>
            </a:r>
            <a:endParaRPr lang="en-US" dirty="0"/>
          </a:p>
        </p:txBody>
      </p:sp>
      <p:sp>
        <p:nvSpPr>
          <p:cNvPr id="3" name="Content Placeholder 2"/>
          <p:cNvSpPr>
            <a:spLocks noGrp="1"/>
          </p:cNvSpPr>
          <p:nvPr>
            <p:ph idx="1"/>
          </p:nvPr>
        </p:nvSpPr>
        <p:spPr>
          <a:xfrm>
            <a:off x="838200" y="1825625"/>
            <a:ext cx="6167907" cy="4351338"/>
          </a:xfrm>
        </p:spPr>
        <p:txBody>
          <a:bodyPr>
            <a:normAutofit fontScale="85000" lnSpcReduction="20000"/>
          </a:bodyPr>
          <a:lstStyle/>
          <a:p>
            <a:r>
              <a:rPr lang="en-US" b="1" dirty="0" smtClean="0"/>
              <a:t>Job was to supervise the monastery’s estates.</a:t>
            </a:r>
          </a:p>
          <a:p>
            <a:r>
              <a:rPr lang="en-US" b="1" dirty="0" smtClean="0"/>
              <a:t>His head was bald and his face would shine like glass.</a:t>
            </a:r>
          </a:p>
          <a:p>
            <a:r>
              <a:rPr lang="en-US" b="1" dirty="0" smtClean="0"/>
              <a:t>He was a fine , fat lord and in good shape , protruding eyes rolled in his head and his boots were supple.</a:t>
            </a:r>
          </a:p>
          <a:p>
            <a:r>
              <a:rPr lang="en-US" b="1" dirty="0" smtClean="0"/>
              <a:t>His horse was brown as berry and richly equipped.</a:t>
            </a:r>
          </a:p>
          <a:p>
            <a:r>
              <a:rPr lang="en-US" b="1" dirty="0" smtClean="0"/>
              <a:t>He was a very good hunter.</a:t>
            </a:r>
          </a:p>
          <a:p>
            <a:r>
              <a:rPr lang="en-US" b="1" dirty="0" smtClean="0"/>
              <a:t>His sleeves edge the wrist with fine gray fur.</a:t>
            </a:r>
          </a:p>
          <a:p>
            <a:r>
              <a:rPr lang="en-US" b="1" dirty="0" smtClean="0"/>
              <a:t>There was pin made of gold , with a love knot , to fasten the hood under his chin.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1566" y="1955409"/>
            <a:ext cx="3876879" cy="39946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808448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Friar</a:t>
            </a:r>
            <a:endParaRPr lang="en-US" dirty="0"/>
          </a:p>
        </p:txBody>
      </p:sp>
      <p:sp>
        <p:nvSpPr>
          <p:cNvPr id="3" name="Content Placeholder 2"/>
          <p:cNvSpPr>
            <a:spLocks noGrp="1"/>
          </p:cNvSpPr>
          <p:nvPr>
            <p:ph idx="1"/>
          </p:nvPr>
        </p:nvSpPr>
        <p:spPr>
          <a:xfrm>
            <a:off x="838200" y="1825625"/>
            <a:ext cx="5820177" cy="4351338"/>
          </a:xfrm>
        </p:spPr>
        <p:txBody>
          <a:bodyPr>
            <a:normAutofit fontScale="70000" lnSpcReduction="20000"/>
          </a:bodyPr>
          <a:lstStyle/>
          <a:p>
            <a:r>
              <a:rPr lang="en-US" b="1" dirty="0" smtClean="0"/>
              <a:t>Name is Hubert.</a:t>
            </a:r>
          </a:p>
          <a:p>
            <a:r>
              <a:rPr lang="en-US" b="1" dirty="0" smtClean="0"/>
              <a:t>A licensed beggar and best beggar in his order no other man more capable at this work.</a:t>
            </a:r>
          </a:p>
          <a:p>
            <a:r>
              <a:rPr lang="en-US" b="1" dirty="0" smtClean="0"/>
              <a:t>A noble representative he was of his order , he heard confessions very agreeably and his punishments were pleasant.</a:t>
            </a:r>
          </a:p>
          <a:p>
            <a:r>
              <a:rPr lang="en-US" b="1" dirty="0" smtClean="0"/>
              <a:t>His cloak stuffed full of knives &amp; pins to be given to pretty women. His short coat was double worsted and freshly pressed.</a:t>
            </a:r>
          </a:p>
          <a:p>
            <a:r>
              <a:rPr lang="en-US" b="1" dirty="0" smtClean="0"/>
              <a:t>Could sing and play the fiddle excellently and had won prizes</a:t>
            </a:r>
          </a:p>
          <a:p>
            <a:r>
              <a:rPr lang="en-US" b="1" dirty="0" smtClean="0"/>
              <a:t>He had twinkling eyes just like stars ,His neck was white and he was strong as champion wrestler.</a:t>
            </a:r>
          </a:p>
          <a:p>
            <a:r>
              <a:rPr lang="en-US" b="1" dirty="0" smtClean="0"/>
              <a:t>He would of great help during court meetings</a:t>
            </a:r>
          </a:p>
          <a:p>
            <a:endParaRPr lang="en-US" b="1" dirty="0" smtClean="0"/>
          </a:p>
          <a:p>
            <a:endParaRPr lang="en-US" b="1" dirty="0" smtClean="0"/>
          </a:p>
          <a:p>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0654" y="2208628"/>
            <a:ext cx="4481847" cy="3677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49758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Merchant</a:t>
            </a:r>
            <a:endParaRPr lang="en-US" dirty="0"/>
          </a:p>
        </p:txBody>
      </p:sp>
      <p:sp>
        <p:nvSpPr>
          <p:cNvPr id="3" name="Content Placeholder 2"/>
          <p:cNvSpPr>
            <a:spLocks noGrp="1"/>
          </p:cNvSpPr>
          <p:nvPr>
            <p:ph idx="1"/>
          </p:nvPr>
        </p:nvSpPr>
        <p:spPr>
          <a:xfrm>
            <a:off x="838200" y="1825625"/>
            <a:ext cx="5768662" cy="4351338"/>
          </a:xfrm>
        </p:spPr>
        <p:txBody>
          <a:bodyPr>
            <a:normAutofit fontScale="77500" lnSpcReduction="20000"/>
          </a:bodyPr>
          <a:lstStyle/>
          <a:p>
            <a:r>
              <a:rPr lang="en-US" b="1" dirty="0"/>
              <a:t>D</a:t>
            </a:r>
            <a:r>
              <a:rPr lang="en-US" b="1" dirty="0" smtClean="0"/>
              <a:t>ressed in clothes of varied colors, wore a beaver hat from Flanders and his boots were neatly fastened. </a:t>
            </a:r>
          </a:p>
          <a:p>
            <a:r>
              <a:rPr lang="en-US" b="1" dirty="0" smtClean="0"/>
              <a:t>His beard was forked.</a:t>
            </a:r>
          </a:p>
          <a:p>
            <a:r>
              <a:rPr lang="en-US" b="1" dirty="0" smtClean="0"/>
              <a:t>He was a responsible man and worthy man.</a:t>
            </a:r>
          </a:p>
          <a:p>
            <a:r>
              <a:rPr lang="en-US" b="1" dirty="0" smtClean="0"/>
              <a:t>spoke his opinion very pompously , talking always about increase in his profits.</a:t>
            </a:r>
          </a:p>
          <a:p>
            <a:r>
              <a:rPr lang="en-US" b="1" dirty="0" smtClean="0"/>
              <a:t>Expert in selling money in exchange and always wishes the sea routes to kept open between Middleburg and Orwell.</a:t>
            </a:r>
          </a:p>
          <a:p>
            <a:r>
              <a:rPr lang="en-US" b="1" dirty="0" smtClean="0"/>
              <a:t>Closemouthed about dealings ( bargaining , borrowing , lending ) no one would ever know that he was in debts.</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9289" y="1825625"/>
            <a:ext cx="4123765"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186817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Oxford Cleric</a:t>
            </a:r>
            <a:endParaRPr lang="en-US" dirty="0"/>
          </a:p>
        </p:txBody>
      </p:sp>
      <p:sp>
        <p:nvSpPr>
          <p:cNvPr id="3" name="Content Placeholder 2"/>
          <p:cNvSpPr>
            <a:spLocks noGrp="1"/>
          </p:cNvSpPr>
          <p:nvPr>
            <p:ph idx="1"/>
          </p:nvPr>
        </p:nvSpPr>
        <p:spPr>
          <a:xfrm>
            <a:off x="838200" y="1825625"/>
            <a:ext cx="5562600" cy="4351338"/>
          </a:xfrm>
        </p:spPr>
        <p:txBody>
          <a:bodyPr>
            <a:normAutofit fontScale="70000" lnSpcReduction="20000"/>
          </a:bodyPr>
          <a:lstStyle/>
          <a:p>
            <a:r>
              <a:rPr lang="en-US" b="1" dirty="0" smtClean="0"/>
              <a:t>The cleric was from Oxford</a:t>
            </a:r>
            <a:r>
              <a:rPr lang="en-US" b="1" dirty="0"/>
              <a:t> </a:t>
            </a:r>
            <a:r>
              <a:rPr lang="en-US" b="1" dirty="0" smtClean="0"/>
              <a:t>– long ago applied himself to study of logic. He was most concerned and occupied in studying.</a:t>
            </a:r>
          </a:p>
          <a:p>
            <a:r>
              <a:rPr lang="en-US" b="1" dirty="0" smtClean="0"/>
              <a:t>He and his horse were both thin and looked hollow &amp; solemn.</a:t>
            </a:r>
          </a:p>
          <a:p>
            <a:r>
              <a:rPr lang="en-US" b="1" dirty="0" smtClean="0"/>
              <a:t>Not  worldly enough to hold a secular position.</a:t>
            </a:r>
          </a:p>
          <a:p>
            <a:r>
              <a:rPr lang="en-US" b="1" dirty="0" smtClean="0"/>
              <a:t>His overcoat was thread bare. </a:t>
            </a:r>
          </a:p>
          <a:p>
            <a:r>
              <a:rPr lang="en-US" b="1" dirty="0" smtClean="0"/>
              <a:t>Had 20 books of Aristotle &amp; his philosophy bound in red or black.</a:t>
            </a:r>
          </a:p>
          <a:p>
            <a:r>
              <a:rPr lang="en-US" b="1" dirty="0" smtClean="0"/>
              <a:t>He had little gold on his chest as he spent all on books and schooling.</a:t>
            </a:r>
          </a:p>
          <a:p>
            <a:r>
              <a:rPr lang="en-US" b="1" dirty="0" smtClean="0"/>
              <a:t>He never spoke unnecessary and what little he spoke was always correct , modest , brief and to point. His talks centered on moral themes.</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9355" y="1825625"/>
            <a:ext cx="4038600" cy="39586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234007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Lawyer</a:t>
            </a:r>
            <a:endParaRPr lang="en-US" dirty="0"/>
          </a:p>
        </p:txBody>
      </p:sp>
      <p:sp>
        <p:nvSpPr>
          <p:cNvPr id="3" name="Content Placeholder 2"/>
          <p:cNvSpPr>
            <a:spLocks noGrp="1"/>
          </p:cNvSpPr>
          <p:nvPr>
            <p:ph idx="1"/>
          </p:nvPr>
        </p:nvSpPr>
        <p:spPr>
          <a:xfrm>
            <a:off x="838200" y="1825625"/>
            <a:ext cx="5923208" cy="4351338"/>
          </a:xfrm>
        </p:spPr>
        <p:txBody>
          <a:bodyPr>
            <a:normAutofit fontScale="85000" lnSpcReduction="20000"/>
          </a:bodyPr>
          <a:lstStyle/>
          <a:p>
            <a:r>
              <a:rPr lang="en-US" dirty="0" smtClean="0"/>
              <a:t>A Careful and a wise man.</a:t>
            </a:r>
          </a:p>
          <a:p>
            <a:r>
              <a:rPr lang="en-US" dirty="0" smtClean="0"/>
              <a:t>Discreet and well thought of , many times he served justice at  assizes , appointed by letters from the kings.</a:t>
            </a:r>
          </a:p>
          <a:p>
            <a:r>
              <a:rPr lang="en-US" dirty="0" smtClean="0"/>
              <a:t>Earned large fees and presents of clothes for his skills and reputation. Appeared smarter than he is. </a:t>
            </a:r>
          </a:p>
          <a:p>
            <a:r>
              <a:rPr lang="en-US" dirty="0" smtClean="0"/>
              <a:t>Always sought unentitled ownerships and his papers never invalidated.</a:t>
            </a:r>
          </a:p>
          <a:p>
            <a:r>
              <a:rPr lang="en-US" dirty="0" smtClean="0"/>
              <a:t>He had all cases and decision from the time of King William at tip of his tongue.</a:t>
            </a:r>
          </a:p>
          <a:p>
            <a:r>
              <a:rPr lang="en-US" dirty="0" smtClean="0"/>
              <a:t>He rode with a coat of mixed colors with a silk belt on which there were small bars.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7139" y="1983545"/>
            <a:ext cx="4216726" cy="3902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541475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Franklin</a:t>
            </a:r>
            <a:endParaRPr lang="en-US" dirty="0"/>
          </a:p>
        </p:txBody>
      </p:sp>
      <p:sp>
        <p:nvSpPr>
          <p:cNvPr id="3" name="Content Placeholder 2"/>
          <p:cNvSpPr>
            <a:spLocks noGrp="1"/>
          </p:cNvSpPr>
          <p:nvPr>
            <p:ph idx="1"/>
          </p:nvPr>
        </p:nvSpPr>
        <p:spPr>
          <a:xfrm>
            <a:off x="838200" y="1825625"/>
            <a:ext cx="5936087" cy="4351338"/>
          </a:xfrm>
        </p:spPr>
        <p:txBody>
          <a:bodyPr>
            <a:normAutofit fontScale="77500" lnSpcReduction="20000"/>
          </a:bodyPr>
          <a:lstStyle/>
          <a:p>
            <a:r>
              <a:rPr lang="en-US" dirty="0" smtClean="0"/>
              <a:t>He was with the Lawyer .</a:t>
            </a:r>
          </a:p>
          <a:p>
            <a:r>
              <a:rPr lang="en-US" dirty="0" smtClean="0"/>
              <a:t>He served as member of parliament. He had served as administrator and auditor for his shire</a:t>
            </a:r>
          </a:p>
          <a:p>
            <a:r>
              <a:rPr lang="en-US" dirty="0"/>
              <a:t>H</a:t>
            </a:r>
            <a:r>
              <a:rPr lang="en-US" dirty="0" smtClean="0"/>
              <a:t>e was a substantial land owner , St. Julian in his part of country.</a:t>
            </a:r>
          </a:p>
          <a:p>
            <a:r>
              <a:rPr lang="en-US" dirty="0" smtClean="0"/>
              <a:t>His beard was white as daisy &amp; he was sanguine by nature.</a:t>
            </a:r>
          </a:p>
          <a:p>
            <a:r>
              <a:rPr lang="en-US" dirty="0" smtClean="0"/>
              <a:t>Had the habit of living in pleasure. His bread and ale were the best.</a:t>
            </a:r>
          </a:p>
          <a:p>
            <a:r>
              <a:rPr lang="en-US" dirty="0" smtClean="0"/>
              <a:t>It snowed food and drinks at his house and menus changed with seasons of the year.</a:t>
            </a:r>
          </a:p>
          <a:p>
            <a:r>
              <a:rPr lang="en-US" dirty="0" smtClean="0"/>
              <a:t>A short dragger and pouch of silk hung from his milk white belt.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3069" y="2011680"/>
            <a:ext cx="4014886" cy="3925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48271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a:r>
              <a:rPr lang="en-US" b="1" dirty="0" smtClean="0">
                <a:latin typeface="Agency FB" panose="020B0503020202020204" pitchFamily="34" charset="0"/>
              </a:rPr>
              <a:t>Character of The Canterbury Tales – The Guild</a:t>
            </a:r>
            <a:br>
              <a:rPr lang="en-US" b="1" dirty="0" smtClean="0">
                <a:latin typeface="Agency FB" panose="020B0503020202020204" pitchFamily="34" charset="0"/>
              </a:rPr>
            </a:br>
            <a:r>
              <a:rPr lang="en-US" sz="2800" dirty="0">
                <a:latin typeface="Agency FB" panose="020B0503020202020204" pitchFamily="34" charset="0"/>
              </a:rPr>
              <a:t>Haberdasher, dyer, carpenter, weaver, &amp; carpet-maker</a:t>
            </a:r>
            <a:endParaRPr lang="en-US" dirty="0">
              <a:latin typeface="Agency FB" panose="020B0503020202020204" pitchFamily="34" charset="0"/>
            </a:endParaRPr>
          </a:p>
        </p:txBody>
      </p:sp>
      <p:sp>
        <p:nvSpPr>
          <p:cNvPr id="3" name="Content Placeholder 2"/>
          <p:cNvSpPr>
            <a:spLocks noGrp="1"/>
          </p:cNvSpPr>
          <p:nvPr>
            <p:ph idx="1"/>
          </p:nvPr>
        </p:nvSpPr>
        <p:spPr>
          <a:xfrm>
            <a:off x="838200" y="1825625"/>
            <a:ext cx="6167907" cy="4351338"/>
          </a:xfrm>
        </p:spPr>
        <p:txBody>
          <a:bodyPr>
            <a:normAutofit fontScale="92500"/>
          </a:bodyPr>
          <a:lstStyle/>
          <a:p>
            <a:r>
              <a:rPr lang="en-US" dirty="0" smtClean="0"/>
              <a:t>All of the guildsmen were clothed in uniform of great &amp; important guild.</a:t>
            </a:r>
          </a:p>
          <a:p>
            <a:r>
              <a:rPr lang="en-US" dirty="0" smtClean="0"/>
              <a:t>Equipment were fresh and newly decorated.</a:t>
            </a:r>
          </a:p>
          <a:p>
            <a:r>
              <a:rPr lang="en-US" dirty="0" smtClean="0"/>
              <a:t>Their knives were mounted in silver , belts and pouches were in every respect well and cleanly made.</a:t>
            </a:r>
          </a:p>
          <a:p>
            <a:r>
              <a:rPr lang="en-US" dirty="0" smtClean="0"/>
              <a:t>They owned sufficient goods and Money.</a:t>
            </a:r>
          </a:p>
          <a:p>
            <a:r>
              <a:rPr lang="en-US" dirty="0" smtClean="0"/>
              <a:t>Their wives were called as Madams and were treated like royalty in the train.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5879" y="1825625"/>
            <a:ext cx="4363994" cy="41372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113839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Cook</a:t>
            </a:r>
            <a:endParaRPr lang="en-US" dirty="0"/>
          </a:p>
        </p:txBody>
      </p:sp>
      <p:sp>
        <p:nvSpPr>
          <p:cNvPr id="3" name="Content Placeholder 2"/>
          <p:cNvSpPr>
            <a:spLocks noGrp="1"/>
          </p:cNvSpPr>
          <p:nvPr>
            <p:ph idx="1"/>
          </p:nvPr>
        </p:nvSpPr>
        <p:spPr>
          <a:xfrm>
            <a:off x="838200" y="1825625"/>
            <a:ext cx="5717146" cy="4351338"/>
          </a:xfrm>
        </p:spPr>
        <p:txBody>
          <a:bodyPr/>
          <a:lstStyle/>
          <a:p>
            <a:r>
              <a:rPr lang="en-US" dirty="0" smtClean="0"/>
              <a:t>The cook was with the guildsmen.</a:t>
            </a:r>
          </a:p>
          <a:p>
            <a:r>
              <a:rPr lang="en-US" dirty="0" smtClean="0"/>
              <a:t>He boiled chicken with bones with flavoring powder and spice.</a:t>
            </a:r>
          </a:p>
          <a:p>
            <a:r>
              <a:rPr lang="en-US" dirty="0" smtClean="0"/>
              <a:t>He could roast , boil ,cook, fry , make stew and bake good pies.</a:t>
            </a:r>
          </a:p>
          <a:p>
            <a:r>
              <a:rPr lang="en-US" dirty="0" smtClean="0"/>
              <a:t>He could make the best dessert.</a:t>
            </a:r>
          </a:p>
          <a:p>
            <a:r>
              <a:rPr lang="en-US" dirty="0" smtClean="0"/>
              <a:t>He was good cook but not clean.</a:t>
            </a:r>
          </a:p>
          <a:p>
            <a:r>
              <a:rPr lang="en-US" dirty="0" smtClean="0"/>
              <a:t>He had a ulcer on his knee.</a:t>
            </a:r>
            <a:endParaRPr lang="en-US" dirty="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983545"/>
            <a:ext cx="4038599" cy="41934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70531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a:r>
              <a:rPr lang="en-US" b="1" dirty="0" smtClean="0">
                <a:latin typeface="Agency FB" panose="020B0503020202020204" pitchFamily="34" charset="0"/>
              </a:rPr>
              <a:t>Character of The Canterbury Tales– </a:t>
            </a:r>
            <a:br>
              <a:rPr lang="en-US" b="1" dirty="0" smtClean="0">
                <a:latin typeface="Agency FB" panose="020B0503020202020204" pitchFamily="34" charset="0"/>
              </a:rPr>
            </a:br>
            <a:r>
              <a:rPr lang="en-US" b="1" dirty="0" smtClean="0">
                <a:latin typeface="Agency FB" panose="020B0503020202020204" pitchFamily="34" charset="0"/>
              </a:rPr>
              <a:t>The Sailor/Skipper</a:t>
            </a:r>
            <a:endParaRPr lang="en-US" dirty="0"/>
          </a:p>
        </p:txBody>
      </p:sp>
      <p:sp>
        <p:nvSpPr>
          <p:cNvPr id="3" name="Content Placeholder 2"/>
          <p:cNvSpPr>
            <a:spLocks noGrp="1"/>
          </p:cNvSpPr>
          <p:nvPr>
            <p:ph idx="1"/>
          </p:nvPr>
        </p:nvSpPr>
        <p:spPr>
          <a:xfrm>
            <a:off x="838200" y="1825625"/>
            <a:ext cx="6193665" cy="4351338"/>
          </a:xfrm>
        </p:spPr>
        <p:txBody>
          <a:bodyPr>
            <a:normAutofit fontScale="77500" lnSpcReduction="20000"/>
          </a:bodyPr>
          <a:lstStyle/>
          <a:p>
            <a:r>
              <a:rPr lang="en-US" dirty="0" smtClean="0"/>
              <a:t>He was very good sailor , his ship was called Magdalen.</a:t>
            </a:r>
          </a:p>
          <a:p>
            <a:r>
              <a:rPr lang="en-US" dirty="0" smtClean="0"/>
              <a:t>He lived in the west and he was from Dartmouth.</a:t>
            </a:r>
          </a:p>
          <a:p>
            <a:r>
              <a:rPr lang="en-US" dirty="0" smtClean="0"/>
              <a:t>He was heavily tanned and rode upon a nag. He stole wine when traders slept.</a:t>
            </a:r>
          </a:p>
          <a:p>
            <a:r>
              <a:rPr lang="en-US" dirty="0" smtClean="0"/>
              <a:t>Wore a coarse gown which came to his knees. Under his arm he had a dragger which hung down on a cord about his neck.</a:t>
            </a:r>
          </a:p>
          <a:p>
            <a:r>
              <a:rPr lang="en-US" dirty="0" smtClean="0"/>
              <a:t>He was best in his business , the correct reckoning of tides &amp; streams , the handling of ship controls , the knowledge of harbors , the moon , the compass.</a:t>
            </a:r>
          </a:p>
          <a:p>
            <a:r>
              <a:rPr lang="en-US" dirty="0" smtClean="0"/>
              <a:t>He knew condition of harbors from Gotland Isle to Cape Finisterre &amp; every creek in Spain and Brittany.</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3910" y="1825624"/>
            <a:ext cx="3399889" cy="41494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603868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a:r>
              <a:rPr lang="en-US" b="1" dirty="0" smtClean="0">
                <a:latin typeface="Agency FB" panose="020B0503020202020204" pitchFamily="34" charset="0"/>
              </a:rPr>
              <a:t>Character of The Canterbury Tales – </a:t>
            </a:r>
            <a:br>
              <a:rPr lang="en-US" b="1" dirty="0" smtClean="0">
                <a:latin typeface="Agency FB" panose="020B0503020202020204" pitchFamily="34" charset="0"/>
              </a:rPr>
            </a:br>
            <a:r>
              <a:rPr lang="en-US" b="1" dirty="0" smtClean="0">
                <a:latin typeface="Agency FB" panose="020B0503020202020204" pitchFamily="34" charset="0"/>
              </a:rPr>
              <a:t>The Physician / Doctor</a:t>
            </a:r>
            <a:endParaRPr lang="en-US" dirty="0"/>
          </a:p>
        </p:txBody>
      </p:sp>
      <p:sp>
        <p:nvSpPr>
          <p:cNvPr id="3" name="Content Placeholder 2"/>
          <p:cNvSpPr>
            <a:spLocks noGrp="1"/>
          </p:cNvSpPr>
          <p:nvPr>
            <p:ph idx="1"/>
          </p:nvPr>
        </p:nvSpPr>
        <p:spPr>
          <a:xfrm>
            <a:off x="838200" y="1825625"/>
            <a:ext cx="5639873" cy="4351338"/>
          </a:xfrm>
        </p:spPr>
        <p:txBody>
          <a:bodyPr>
            <a:normAutofit fontScale="77500" lnSpcReduction="20000"/>
          </a:bodyPr>
          <a:lstStyle/>
          <a:p>
            <a:r>
              <a:rPr lang="en-US" dirty="0" smtClean="0"/>
              <a:t>He was trained in astrology , skillfully and carefully observed the patients through astrological hours.</a:t>
            </a:r>
          </a:p>
          <a:p>
            <a:r>
              <a:rPr lang="en-US" dirty="0" smtClean="0"/>
              <a:t>Knew the cause of every disease , how it developed – Indeed a perfect practitioner.</a:t>
            </a:r>
          </a:p>
          <a:p>
            <a:r>
              <a:rPr lang="en-US" dirty="0" smtClean="0"/>
              <a:t>To make profits he prescribed unnecessary drugs to patients.</a:t>
            </a:r>
          </a:p>
          <a:p>
            <a:r>
              <a:rPr lang="en-US" dirty="0" smtClean="0"/>
              <a:t>His diet was moderate ,not too much food but nourishing and digestible.</a:t>
            </a:r>
          </a:p>
          <a:p>
            <a:r>
              <a:rPr lang="en-US" dirty="0" smtClean="0"/>
              <a:t>He devoted a very less time for bible.</a:t>
            </a:r>
          </a:p>
          <a:p>
            <a:r>
              <a:rPr lang="en-US" dirty="0" smtClean="0"/>
              <a:t>Dressed in red and blue coat lined with embroidery and silk.</a:t>
            </a:r>
          </a:p>
          <a:p>
            <a:r>
              <a:rPr lang="en-US" dirty="0" smtClean="0"/>
              <a:t>He was hesitant to spend money but loved gold.</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2652" y="1825624"/>
            <a:ext cx="3921147" cy="44068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983707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7200" b="1" dirty="0" smtClean="0">
                <a:solidFill>
                  <a:schemeClr val="accent1">
                    <a:lumMod val="40000"/>
                    <a:lumOff val="60000"/>
                  </a:schemeClr>
                </a:solidFill>
                <a:latin typeface="Agency FB" panose="020B0503020202020204" pitchFamily="34" charset="0"/>
              </a:rPr>
              <a:t>Geoffrey Chaucer</a:t>
            </a:r>
            <a:endParaRPr lang="en-US" sz="7200" b="1" dirty="0">
              <a:solidFill>
                <a:schemeClr val="accent1">
                  <a:lumMod val="40000"/>
                  <a:lumOff val="60000"/>
                </a:schemeClr>
              </a:solidFill>
            </a:endParaRPr>
          </a:p>
        </p:txBody>
      </p:sp>
      <p:sp>
        <p:nvSpPr>
          <p:cNvPr id="3" name="Content Placeholder 2"/>
          <p:cNvSpPr>
            <a:spLocks noGrp="1"/>
          </p:cNvSpPr>
          <p:nvPr>
            <p:ph idx="1"/>
          </p:nvPr>
        </p:nvSpPr>
        <p:spPr>
          <a:xfrm>
            <a:off x="641253" y="2398243"/>
            <a:ext cx="10515600" cy="3890015"/>
          </a:xfr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p:spPr>
        <p:txBody>
          <a:bodyPr>
            <a:noAutofit/>
          </a:bodyPr>
          <a:lstStyle/>
          <a:p>
            <a:r>
              <a:rPr lang="en-US" sz="2000" b="1" dirty="0" smtClean="0">
                <a:solidFill>
                  <a:schemeClr val="accent1">
                    <a:lumMod val="40000"/>
                    <a:lumOff val="60000"/>
                  </a:schemeClr>
                </a:solidFill>
              </a:rPr>
              <a:t>Born in London sometime around 1343, though the precise date and location remain unknown.</a:t>
            </a:r>
          </a:p>
          <a:p>
            <a:r>
              <a:rPr lang="en-US" sz="2000" b="1" dirty="0" smtClean="0">
                <a:solidFill>
                  <a:schemeClr val="accent1">
                    <a:lumMod val="40000"/>
                    <a:lumOff val="60000"/>
                  </a:schemeClr>
                </a:solidFill>
              </a:rPr>
              <a:t>Dominant literary figure in the 14</a:t>
            </a:r>
            <a:r>
              <a:rPr lang="en-US" sz="2000" b="1" baseline="30000" dirty="0" smtClean="0">
                <a:solidFill>
                  <a:schemeClr val="accent1">
                    <a:lumMod val="40000"/>
                    <a:lumOff val="60000"/>
                  </a:schemeClr>
                </a:solidFill>
              </a:rPr>
              <a:t>th</a:t>
            </a:r>
            <a:r>
              <a:rPr lang="en-US" sz="2000" b="1" dirty="0" smtClean="0">
                <a:solidFill>
                  <a:schemeClr val="accent1">
                    <a:lumMod val="40000"/>
                    <a:lumOff val="60000"/>
                  </a:schemeClr>
                </a:solidFill>
              </a:rPr>
              <a:t> century</a:t>
            </a:r>
          </a:p>
          <a:p>
            <a:r>
              <a:rPr lang="en-US" sz="2000" b="1" dirty="0" smtClean="0">
                <a:solidFill>
                  <a:schemeClr val="accent1">
                    <a:lumMod val="40000"/>
                    <a:lumOff val="60000"/>
                  </a:schemeClr>
                </a:solidFill>
              </a:rPr>
              <a:t>Considered “Father of the English Language” because he went against the norm and chose to write in the language of the people (Went against tradition when he wrote in Middle English rather than French)</a:t>
            </a:r>
          </a:p>
          <a:p>
            <a:r>
              <a:rPr lang="en-US" sz="2000" b="1" dirty="0" smtClean="0">
                <a:solidFill>
                  <a:schemeClr val="accent1">
                    <a:lumMod val="40000"/>
                    <a:lumOff val="60000"/>
                  </a:schemeClr>
                </a:solidFill>
              </a:rPr>
              <a:t>Wrote about all classes in </a:t>
            </a:r>
            <a:r>
              <a:rPr lang="en-US" sz="2000" b="1" u="sng" dirty="0" smtClean="0">
                <a:solidFill>
                  <a:schemeClr val="accent1">
                    <a:lumMod val="40000"/>
                    <a:lumOff val="60000"/>
                  </a:schemeClr>
                </a:solidFill>
              </a:rPr>
              <a:t>The Canterbury</a:t>
            </a:r>
            <a:r>
              <a:rPr lang="en-US" sz="2000" b="1" dirty="0" smtClean="0">
                <a:solidFill>
                  <a:schemeClr val="accent1">
                    <a:lumMod val="40000"/>
                    <a:lumOff val="60000"/>
                  </a:schemeClr>
                </a:solidFill>
              </a:rPr>
              <a:t> </a:t>
            </a:r>
            <a:r>
              <a:rPr lang="en-US" sz="2000" b="1" u="sng" dirty="0" smtClean="0">
                <a:solidFill>
                  <a:schemeClr val="accent1">
                    <a:lumMod val="40000"/>
                    <a:lumOff val="60000"/>
                  </a:schemeClr>
                </a:solidFill>
              </a:rPr>
              <a:t>Tales</a:t>
            </a:r>
            <a:r>
              <a:rPr lang="en-US" sz="2000" b="1" dirty="0" smtClean="0">
                <a:solidFill>
                  <a:schemeClr val="accent1">
                    <a:lumMod val="40000"/>
                    <a:lumOff val="60000"/>
                  </a:schemeClr>
                </a:solidFill>
              </a:rPr>
              <a:t> to give us a glimpse of English society at the time</a:t>
            </a:r>
          </a:p>
          <a:p>
            <a:r>
              <a:rPr lang="en-US" sz="2000" b="1" dirty="0" smtClean="0">
                <a:solidFill>
                  <a:schemeClr val="accent1">
                    <a:lumMod val="40000"/>
                    <a:lumOff val="60000"/>
                  </a:schemeClr>
                </a:solidFill>
              </a:rPr>
              <a:t>Life experiences : Child of wealthy wine merchant ,Page in a royal household than a Soldier &amp; eventually diplomat ,Member of Parliament. Married a lady in waiting to queen . He Spoke French, Latin, &amp; Italian </a:t>
            </a:r>
          </a:p>
          <a:p>
            <a:r>
              <a:rPr lang="en-US" sz="2000" b="1" dirty="0" smtClean="0">
                <a:solidFill>
                  <a:schemeClr val="accent1">
                    <a:lumMod val="40000"/>
                    <a:lumOff val="60000"/>
                  </a:schemeClr>
                </a:solidFill>
              </a:rPr>
              <a:t>Chaucer died of unknown causes on 25 October 1400, although the only evidence for this date comes from the engraving on his tomb which was erected more than 100 years after his death</a:t>
            </a:r>
            <a:endParaRPr lang="en-US" sz="2000" b="1" dirty="0">
              <a:solidFill>
                <a:schemeClr val="accent1">
                  <a:lumMod val="40000"/>
                  <a:lumOff val="60000"/>
                </a:schemeClr>
              </a:solidFill>
            </a:endParaRPr>
          </a:p>
        </p:txBody>
      </p:sp>
    </p:spTree>
    <p:extLst>
      <p:ext uri="{BB962C8B-B14F-4D97-AF65-F5344CB8AC3E}">
        <p14:creationId xmlns:p14="http://schemas.microsoft.com/office/powerpoint/2010/main" val="7463361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Tales–Wife of the Bath</a:t>
            </a:r>
            <a:endParaRPr lang="en-US" dirty="0"/>
          </a:p>
        </p:txBody>
      </p:sp>
      <p:sp>
        <p:nvSpPr>
          <p:cNvPr id="3" name="Content Placeholder 2"/>
          <p:cNvSpPr>
            <a:spLocks noGrp="1"/>
          </p:cNvSpPr>
          <p:nvPr>
            <p:ph idx="1"/>
          </p:nvPr>
        </p:nvSpPr>
        <p:spPr>
          <a:xfrm>
            <a:off x="838200" y="1825625"/>
            <a:ext cx="6077755" cy="4351338"/>
          </a:xfrm>
        </p:spPr>
        <p:txBody>
          <a:bodyPr>
            <a:normAutofit fontScale="70000" lnSpcReduction="20000"/>
          </a:bodyPr>
          <a:lstStyle/>
          <a:p>
            <a:r>
              <a:rPr lang="en-US" dirty="0" smtClean="0"/>
              <a:t>There was a good wife from near Bath, she was somewhat deaf.</a:t>
            </a:r>
          </a:p>
          <a:p>
            <a:r>
              <a:rPr lang="en-US" dirty="0" smtClean="0"/>
              <a:t>Highly skilled in cloth making that she surpassed the weavers of Ypres and Ghent.</a:t>
            </a:r>
          </a:p>
          <a:p>
            <a:r>
              <a:rPr lang="en-US" dirty="0" smtClean="0"/>
              <a:t>No women could go before her offertory ,this would make her angry and lose all charitable feelings.</a:t>
            </a:r>
          </a:p>
          <a:p>
            <a:r>
              <a:rPr lang="en-US" dirty="0" smtClean="0"/>
              <a:t>She wore fine textured kerchiefs upon her head .Scarlet hose were carefully tied and shoe new and uncrack. She wore a fine headdress with a hat as broad as shield. She wore a riding skirt about her large hips and pair of sharp heels.</a:t>
            </a:r>
          </a:p>
          <a:p>
            <a:r>
              <a:rPr lang="en-US" dirty="0" smtClean="0"/>
              <a:t>She was gap tooted and sat gently on horse easily. She knew how to laugh and joke in a company.</a:t>
            </a:r>
          </a:p>
          <a:p>
            <a:r>
              <a:rPr lang="en-US" dirty="0" smtClean="0"/>
              <a:t>Her face was fair , bold and red .She was a estimable women and travelled across the countries. </a:t>
            </a:r>
          </a:p>
          <a:p>
            <a:r>
              <a:rPr lang="en-US" dirty="0" smtClean="0"/>
              <a:t>She had 5 husband and other youth in her company.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4286" y="1825624"/>
            <a:ext cx="3839514" cy="5032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61791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898267" cy="1325563"/>
          </a:xfrm>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Priest</a:t>
            </a:r>
            <a:endParaRPr lang="en-US" dirty="0"/>
          </a:p>
        </p:txBody>
      </p:sp>
      <p:sp>
        <p:nvSpPr>
          <p:cNvPr id="3" name="Content Placeholder 2"/>
          <p:cNvSpPr>
            <a:spLocks noGrp="1"/>
          </p:cNvSpPr>
          <p:nvPr>
            <p:ph idx="1"/>
          </p:nvPr>
        </p:nvSpPr>
        <p:spPr>
          <a:xfrm>
            <a:off x="838200" y="1825625"/>
            <a:ext cx="6580031" cy="4351338"/>
          </a:xfrm>
        </p:spPr>
        <p:txBody>
          <a:bodyPr>
            <a:normAutofit fontScale="92500" lnSpcReduction="20000"/>
          </a:bodyPr>
          <a:lstStyle/>
          <a:p>
            <a:r>
              <a:rPr lang="en-US" dirty="0" smtClean="0"/>
              <a:t>Good man of the church , a poor parish priest but rich in holy thoughts and works. Carried a stave.</a:t>
            </a:r>
          </a:p>
          <a:p>
            <a:r>
              <a:rPr lang="en-US" dirty="0" smtClean="0"/>
              <a:t>Learned man , a cleric who wished to preach Christ gospels.</a:t>
            </a:r>
          </a:p>
          <a:p>
            <a:r>
              <a:rPr lang="en-US" dirty="0" smtClean="0"/>
              <a:t>He did not like anyone excommunicated for non payments , rather would give portion of salary to poor parishioners.</a:t>
            </a:r>
          </a:p>
          <a:p>
            <a:r>
              <a:rPr lang="en-US" dirty="0" smtClean="0"/>
              <a:t>He practiced good deeds and afterwards he preached them.</a:t>
            </a:r>
          </a:p>
          <a:p>
            <a:r>
              <a:rPr lang="en-US" dirty="0" smtClean="0"/>
              <a:t>He did not hire out his benefice and leave his people in difficulties.</a:t>
            </a:r>
          </a:p>
          <a:p>
            <a:endParaRPr lang="en-US" dirty="0"/>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3901" y="1825625"/>
            <a:ext cx="4132566" cy="4153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5739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37984" cy="1325563"/>
          </a:xfrm>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Plowman</a:t>
            </a:r>
            <a:endParaRPr lang="en-US" dirty="0"/>
          </a:p>
        </p:txBody>
      </p:sp>
      <p:sp>
        <p:nvSpPr>
          <p:cNvPr id="3" name="Content Placeholder 2"/>
          <p:cNvSpPr>
            <a:spLocks noGrp="1"/>
          </p:cNvSpPr>
          <p:nvPr>
            <p:ph idx="1"/>
          </p:nvPr>
        </p:nvSpPr>
        <p:spPr>
          <a:xfrm>
            <a:off x="838200" y="1825625"/>
            <a:ext cx="5717146" cy="4351338"/>
          </a:xfrm>
        </p:spPr>
        <p:txBody>
          <a:bodyPr>
            <a:normAutofit fontScale="92500" lnSpcReduction="10000"/>
          </a:bodyPr>
          <a:lstStyle/>
          <a:p>
            <a:r>
              <a:rPr lang="en-US" dirty="0" smtClean="0"/>
              <a:t>He was brother of priest.</a:t>
            </a:r>
          </a:p>
          <a:p>
            <a:r>
              <a:rPr lang="en-US" dirty="0" smtClean="0"/>
              <a:t>Good and true laborer , living in peace and perfect charity.</a:t>
            </a:r>
          </a:p>
          <a:p>
            <a:r>
              <a:rPr lang="en-US" dirty="0" smtClean="0"/>
              <a:t>He loved God at all time and his neighbor as himself whether it profited him or not.</a:t>
            </a:r>
          </a:p>
          <a:p>
            <a:r>
              <a:rPr lang="en-US" dirty="0" smtClean="0"/>
              <a:t>He would ditch, dig free of cost for the sake of Christ to help poor neighbors.</a:t>
            </a:r>
          </a:p>
          <a:p>
            <a:r>
              <a:rPr lang="en-US" dirty="0"/>
              <a:t>A</a:t>
            </a:r>
            <a:r>
              <a:rPr lang="en-US" dirty="0" smtClean="0"/>
              <a:t>lways paid his tithes in full when due</a:t>
            </a:r>
          </a:p>
          <a:p>
            <a:r>
              <a:rPr lang="en-US" dirty="0" smtClean="0"/>
              <a:t>He rode upon a mare dressed in laborers coat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1313" y="1825625"/>
            <a:ext cx="4224871" cy="4580830"/>
          </a:xfrm>
          <a:prstGeom prst="rect">
            <a:avLst/>
          </a:prstGeom>
        </p:spPr>
      </p:pic>
    </p:spTree>
    <p:extLst>
      <p:ext uri="{BB962C8B-B14F-4D97-AF65-F5344CB8AC3E}">
        <p14:creationId xmlns:p14="http://schemas.microsoft.com/office/powerpoint/2010/main" val="8207911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55182" cy="1325563"/>
          </a:xfrm>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Miller</a:t>
            </a:r>
            <a:endParaRPr lang="en-US" dirty="0"/>
          </a:p>
        </p:txBody>
      </p:sp>
      <p:sp>
        <p:nvSpPr>
          <p:cNvPr id="3" name="Content Placeholder 2"/>
          <p:cNvSpPr>
            <a:spLocks noGrp="1"/>
          </p:cNvSpPr>
          <p:nvPr>
            <p:ph idx="1"/>
          </p:nvPr>
        </p:nvSpPr>
        <p:spPr>
          <a:xfrm>
            <a:off x="838200" y="1825625"/>
            <a:ext cx="6361090" cy="4351338"/>
          </a:xfrm>
        </p:spPr>
        <p:txBody>
          <a:bodyPr>
            <a:normAutofit fontScale="85000" lnSpcReduction="20000"/>
          </a:bodyPr>
          <a:lstStyle/>
          <a:p>
            <a:r>
              <a:rPr lang="en-US" dirty="0" smtClean="0"/>
              <a:t>Husky fellow. Stocky , broad and thickest. He weighted 224 pounds.</a:t>
            </a:r>
          </a:p>
          <a:p>
            <a:r>
              <a:rPr lang="en-US" dirty="0" smtClean="0"/>
              <a:t>He was Tremendous in bone and brawn. </a:t>
            </a:r>
          </a:p>
          <a:p>
            <a:r>
              <a:rPr lang="en-US" dirty="0" smtClean="0"/>
              <a:t>He always won prizes in wrestling.</a:t>
            </a:r>
          </a:p>
          <a:p>
            <a:r>
              <a:rPr lang="en-US" dirty="0" smtClean="0"/>
              <a:t>His beard was red and broad as spade and had a wart on top of his nose. Nostrils were wide and black. His mouth was huge like furnace. </a:t>
            </a:r>
          </a:p>
          <a:p>
            <a:r>
              <a:rPr lang="en-US" dirty="0" smtClean="0"/>
              <a:t>A sword and shield hung on his side. The coat he wore was white and the hood was blue.</a:t>
            </a:r>
          </a:p>
          <a:p>
            <a:r>
              <a:rPr lang="en-US" dirty="0" smtClean="0"/>
              <a:t>He could play the bagpipe well.</a:t>
            </a:r>
          </a:p>
          <a:p>
            <a:r>
              <a:rPr lang="en-US" dirty="0" smtClean="0"/>
              <a:t>He knew how to steal and charge thrice of its price. </a:t>
            </a:r>
          </a:p>
          <a:p>
            <a:endParaRPr lang="en-US" dirty="0" smtClean="0"/>
          </a:p>
          <a:p>
            <a:pPr marL="0" indent="0">
              <a:buNone/>
            </a:pPr>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2826" y="1825625"/>
            <a:ext cx="4040556"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42687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Manciple</a:t>
            </a:r>
            <a:endParaRPr lang="en-US" dirty="0"/>
          </a:p>
        </p:txBody>
      </p:sp>
      <p:sp>
        <p:nvSpPr>
          <p:cNvPr id="3" name="Content Placeholder 2"/>
          <p:cNvSpPr>
            <a:spLocks noGrp="1"/>
          </p:cNvSpPr>
          <p:nvPr>
            <p:ph idx="1"/>
          </p:nvPr>
        </p:nvSpPr>
        <p:spPr>
          <a:xfrm>
            <a:off x="838200" y="1825625"/>
            <a:ext cx="5884572" cy="4351338"/>
          </a:xfrm>
        </p:spPr>
        <p:txBody>
          <a:bodyPr>
            <a:normAutofit lnSpcReduction="10000"/>
          </a:bodyPr>
          <a:lstStyle/>
          <a:p>
            <a:r>
              <a:rPr lang="en-US" dirty="0" smtClean="0"/>
              <a:t>He used to buy provisions as he was best know for his buying skills.</a:t>
            </a:r>
          </a:p>
          <a:p>
            <a:r>
              <a:rPr lang="en-US" dirty="0" smtClean="0"/>
              <a:t>He closely watched his purchases.</a:t>
            </a:r>
          </a:p>
          <a:p>
            <a:r>
              <a:rPr lang="en-US" dirty="0" smtClean="0"/>
              <a:t>He was illiterate but wise in practical matters, though and Invests well.</a:t>
            </a:r>
          </a:p>
          <a:p>
            <a:r>
              <a:rPr lang="en-US" dirty="0" smtClean="0"/>
              <a:t>lived debt free on what he “saved”.</a:t>
            </a:r>
          </a:p>
          <a:p>
            <a:r>
              <a:rPr lang="en-US" dirty="0"/>
              <a:t>Outsmarts the people he works for by “god’s grace</a:t>
            </a:r>
            <a:r>
              <a:rPr lang="en-US" dirty="0" smtClean="0"/>
              <a:t>”.</a:t>
            </a:r>
          </a:p>
          <a:p>
            <a:r>
              <a:rPr lang="en-US" dirty="0"/>
              <a:t>Chaucer respects his ability to outwit his employers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9269" y="1825624"/>
            <a:ext cx="4024532" cy="45488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812083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Reeve</a:t>
            </a:r>
            <a:endParaRPr lang="en-US" dirty="0"/>
          </a:p>
        </p:txBody>
      </p:sp>
      <p:sp>
        <p:nvSpPr>
          <p:cNvPr id="3" name="Content Placeholder 2"/>
          <p:cNvSpPr>
            <a:spLocks noGrp="1"/>
          </p:cNvSpPr>
          <p:nvPr>
            <p:ph idx="1"/>
          </p:nvPr>
        </p:nvSpPr>
        <p:spPr>
          <a:xfrm>
            <a:off x="838200" y="1825625"/>
            <a:ext cx="6103513" cy="4351338"/>
          </a:xfrm>
        </p:spPr>
        <p:txBody>
          <a:bodyPr>
            <a:normAutofit lnSpcReduction="10000"/>
          </a:bodyPr>
          <a:lstStyle/>
          <a:p>
            <a:r>
              <a:rPr lang="en-US" dirty="0" smtClean="0"/>
              <a:t>supervisor of the serfs</a:t>
            </a:r>
          </a:p>
          <a:p>
            <a:r>
              <a:rPr lang="en-US" dirty="0" smtClean="0"/>
              <a:t>calfless legs</a:t>
            </a:r>
          </a:p>
          <a:p>
            <a:r>
              <a:rPr lang="en-US" dirty="0" smtClean="0"/>
              <a:t>no one ever caught him in arrears</a:t>
            </a:r>
          </a:p>
          <a:p>
            <a:r>
              <a:rPr lang="en-US" dirty="0" smtClean="0"/>
              <a:t>knew the serfs’ dodges, so they feared him</a:t>
            </a:r>
          </a:p>
          <a:p>
            <a:r>
              <a:rPr lang="en-US" dirty="0" smtClean="0"/>
              <a:t>better at bargains than his lord.</a:t>
            </a:r>
          </a:p>
          <a:p>
            <a:r>
              <a:rPr lang="en-US" dirty="0" smtClean="0"/>
              <a:t>was a carpenter</a:t>
            </a:r>
          </a:p>
          <a:p>
            <a:r>
              <a:rPr lang="en-US" dirty="0" smtClean="0"/>
              <a:t>rode at back of procession</a:t>
            </a:r>
          </a:p>
          <a:p>
            <a:r>
              <a:rPr lang="en-US" dirty="0" smtClean="0"/>
              <a:t>hated the Miller</a:t>
            </a:r>
          </a:p>
          <a:p>
            <a:endParaRPr lang="en-US" dirty="0" smtClean="0"/>
          </a:p>
          <a:p>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2084"/>
          <a:stretch/>
        </p:blipFill>
        <p:spPr>
          <a:xfrm>
            <a:off x="7402735" y="1825624"/>
            <a:ext cx="3789006" cy="45107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85740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611117" cy="1325563"/>
          </a:xfrm>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a:t>
            </a:r>
            <a:r>
              <a:rPr lang="en-US" b="1" dirty="0" err="1" smtClean="0">
                <a:latin typeface="Agency FB" panose="020B0503020202020204" pitchFamily="34" charset="0"/>
              </a:rPr>
              <a:t>Summoner</a:t>
            </a:r>
            <a:endParaRPr lang="en-US" dirty="0"/>
          </a:p>
        </p:txBody>
      </p:sp>
      <p:sp>
        <p:nvSpPr>
          <p:cNvPr id="3" name="Content Placeholder 2"/>
          <p:cNvSpPr>
            <a:spLocks noGrp="1"/>
          </p:cNvSpPr>
          <p:nvPr>
            <p:ph idx="1"/>
          </p:nvPr>
        </p:nvSpPr>
        <p:spPr>
          <a:xfrm>
            <a:off x="838200" y="1825625"/>
            <a:ext cx="5369417" cy="4351338"/>
          </a:xfrm>
        </p:spPr>
        <p:txBody>
          <a:bodyPr>
            <a:normAutofit lnSpcReduction="10000"/>
          </a:bodyPr>
          <a:lstStyle/>
          <a:p>
            <a:r>
              <a:rPr lang="en-US" dirty="0" smtClean="0"/>
              <a:t>face like a cherubin</a:t>
            </a:r>
          </a:p>
          <a:p>
            <a:r>
              <a:rPr lang="en-US" dirty="0" smtClean="0"/>
              <a:t>carbuncles and pimples</a:t>
            </a:r>
          </a:p>
          <a:p>
            <a:r>
              <a:rPr lang="en-US" dirty="0" smtClean="0"/>
              <a:t>black scabby brows, thin beard</a:t>
            </a:r>
          </a:p>
          <a:p>
            <a:r>
              <a:rPr lang="en-US" dirty="0" smtClean="0"/>
              <a:t>frightened the children</a:t>
            </a:r>
          </a:p>
          <a:p>
            <a:r>
              <a:rPr lang="en-US" dirty="0" smtClean="0"/>
              <a:t>ate garlic, onions, leeks</a:t>
            </a:r>
          </a:p>
          <a:p>
            <a:r>
              <a:rPr lang="en-US" dirty="0" smtClean="0"/>
              <a:t>drank wine ‘til all was hazy</a:t>
            </a:r>
          </a:p>
          <a:p>
            <a:r>
              <a:rPr lang="en-US" dirty="0" smtClean="0"/>
              <a:t>took bribes: quart of wine or “favors” from women</a:t>
            </a:r>
          </a:p>
          <a:p>
            <a:r>
              <a:rPr lang="en-US" dirty="0" smtClean="0"/>
              <a:t>threatened excommunication</a:t>
            </a:r>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7702"/>
          <a:stretch/>
        </p:blipFill>
        <p:spPr>
          <a:xfrm>
            <a:off x="7044744" y="1825625"/>
            <a:ext cx="4404573" cy="40471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141742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Pardoner</a:t>
            </a:r>
            <a:endParaRPr lang="en-US" dirty="0"/>
          </a:p>
        </p:txBody>
      </p:sp>
      <p:sp>
        <p:nvSpPr>
          <p:cNvPr id="3" name="Content Placeholder 2"/>
          <p:cNvSpPr>
            <a:spLocks noGrp="1"/>
          </p:cNvSpPr>
          <p:nvPr>
            <p:ph idx="1"/>
          </p:nvPr>
        </p:nvSpPr>
        <p:spPr>
          <a:xfrm>
            <a:off x="838200" y="1825625"/>
            <a:ext cx="4738352" cy="4351338"/>
          </a:xfrm>
        </p:spPr>
        <p:txBody>
          <a:bodyPr>
            <a:normAutofit fontScale="77500" lnSpcReduction="20000"/>
          </a:bodyPr>
          <a:lstStyle/>
          <a:p>
            <a:r>
              <a:rPr lang="en-US" dirty="0" smtClean="0"/>
              <a:t>from Charing Cross</a:t>
            </a:r>
          </a:p>
          <a:p>
            <a:r>
              <a:rPr lang="en-US" dirty="0" smtClean="0"/>
              <a:t>hair yellow, long</a:t>
            </a:r>
          </a:p>
          <a:p>
            <a:r>
              <a:rPr lang="en-US" dirty="0" smtClean="0"/>
              <a:t>bulging eyeballs</a:t>
            </a:r>
          </a:p>
          <a:p>
            <a:r>
              <a:rPr lang="en-US" dirty="0" smtClean="0"/>
              <a:t>carried pardons from Rome, he said</a:t>
            </a:r>
          </a:p>
          <a:p>
            <a:r>
              <a:rPr lang="en-US" dirty="0" smtClean="0"/>
              <a:t>goat-like voice</a:t>
            </a:r>
          </a:p>
          <a:p>
            <a:r>
              <a:rPr lang="en-US" dirty="0" smtClean="0"/>
              <a:t>could not grow a beard</a:t>
            </a:r>
          </a:p>
          <a:p>
            <a:r>
              <a:rPr lang="en-US" dirty="0" smtClean="0"/>
              <a:t>pillow case = veil</a:t>
            </a:r>
          </a:p>
          <a:p>
            <a:r>
              <a:rPr lang="en-US" dirty="0" smtClean="0"/>
              <a:t>gobbet of Peter’s sail</a:t>
            </a:r>
          </a:p>
          <a:p>
            <a:r>
              <a:rPr lang="en-US" dirty="0" smtClean="0"/>
              <a:t>pigs’ bones</a:t>
            </a:r>
          </a:p>
          <a:p>
            <a:r>
              <a:rPr lang="en-US" dirty="0" smtClean="0"/>
              <a:t>sang Offertory well</a:t>
            </a:r>
          </a:p>
          <a:p>
            <a:r>
              <a:rPr lang="en-US" dirty="0" smtClean="0"/>
              <a:t>always worked</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2154" y="1825625"/>
            <a:ext cx="4023360" cy="4594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294292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Tales–The Host</a:t>
            </a:r>
            <a:endParaRPr lang="en-US" dirty="0"/>
          </a:p>
        </p:txBody>
      </p:sp>
      <p:sp>
        <p:nvSpPr>
          <p:cNvPr id="3" name="Content Placeholder 2"/>
          <p:cNvSpPr>
            <a:spLocks noGrp="1"/>
          </p:cNvSpPr>
          <p:nvPr>
            <p:ph idx="1"/>
          </p:nvPr>
        </p:nvSpPr>
        <p:spPr>
          <a:xfrm>
            <a:off x="838200" y="1825625"/>
            <a:ext cx="5923208" cy="4351338"/>
          </a:xfrm>
        </p:spPr>
        <p:txBody>
          <a:bodyPr>
            <a:normAutofit fontScale="92500" lnSpcReduction="10000"/>
          </a:bodyPr>
          <a:lstStyle/>
          <a:p>
            <a:r>
              <a:rPr lang="en-US" dirty="0" smtClean="0"/>
              <a:t>served finest victuals</a:t>
            </a:r>
          </a:p>
          <a:p>
            <a:r>
              <a:rPr lang="en-US" dirty="0" smtClean="0"/>
              <a:t>bright eyes, wide girth</a:t>
            </a:r>
          </a:p>
          <a:p>
            <a:r>
              <a:rPr lang="en-US" dirty="0" smtClean="0"/>
              <a:t>suggested the tale-telling contest</a:t>
            </a:r>
          </a:p>
          <a:p>
            <a:r>
              <a:rPr lang="en-US" dirty="0" smtClean="0"/>
              <a:t>prize would be a meal for the winner paid for by the others</a:t>
            </a:r>
          </a:p>
          <a:p>
            <a:r>
              <a:rPr lang="en-US" dirty="0" smtClean="0"/>
              <a:t>everyone stayed at inn.</a:t>
            </a:r>
          </a:p>
          <a:p>
            <a:r>
              <a:rPr lang="en-US" dirty="0" smtClean="0"/>
              <a:t>return trip would mean another round of meals and lodging </a:t>
            </a:r>
          </a:p>
          <a:p>
            <a:r>
              <a:rPr lang="en-US" dirty="0" smtClean="0"/>
              <a:t>he would be sole judge of the tales</a:t>
            </a:r>
          </a:p>
          <a:p>
            <a:r>
              <a:rPr lang="en-US" dirty="0" smtClean="0"/>
              <a:t>accompanied the pilgrims to Canterbury</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9268" y="1825625"/>
            <a:ext cx="4024532" cy="42511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302479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89783" y="731520"/>
            <a:ext cx="4712677" cy="1941341"/>
          </a:xfr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p:spPr>
        <p:txBody>
          <a:bodyPr>
            <a:noAutofit/>
          </a:bodyPr>
          <a:lstStyle/>
          <a:p>
            <a:pPr marL="0" indent="0" algn="ctr">
              <a:buNone/>
            </a:pPr>
            <a:r>
              <a:rPr lang="en-US" sz="3600" b="1" dirty="0" smtClean="0">
                <a:latin typeface="Agency FB" panose="020B0503020202020204" pitchFamily="34" charset="0"/>
              </a:rPr>
              <a:t>Presented </a:t>
            </a:r>
            <a:r>
              <a:rPr lang="en-US" sz="3600" b="1" smtClean="0">
                <a:latin typeface="Agency FB" panose="020B0503020202020204" pitchFamily="34" charset="0"/>
              </a:rPr>
              <a:t>by </a:t>
            </a:r>
            <a:r>
              <a:rPr lang="en-US" sz="3600" b="1" smtClean="0">
                <a:latin typeface="Agency FB" panose="020B0503020202020204" pitchFamily="34" charset="0"/>
              </a:rPr>
              <a:t>:ENGLISH DEPARTMENT</a:t>
            </a:r>
            <a:endParaRPr lang="en-US" sz="3600" b="1" dirty="0" smtClean="0">
              <a:latin typeface="Agency FB" panose="020B0503020202020204" pitchFamily="34" charset="0"/>
            </a:endParaRPr>
          </a:p>
          <a:p>
            <a:pPr marL="0" indent="0" algn="ctr">
              <a:buNone/>
            </a:pPr>
            <a:r>
              <a:rPr lang="en-US" sz="3600" b="1" dirty="0" smtClean="0">
                <a:latin typeface="Agency FB" panose="020B0503020202020204" pitchFamily="34" charset="0"/>
              </a:rPr>
              <a:t>Bangalore City College</a:t>
            </a:r>
            <a:endParaRPr lang="en-US" sz="3600" b="1" dirty="0">
              <a:latin typeface="Agency FB" panose="020B0503020202020204" pitchFamily="34" charset="0"/>
            </a:endParaRPr>
          </a:p>
        </p:txBody>
      </p:sp>
    </p:spTree>
    <p:extLst>
      <p:ext uri="{BB962C8B-B14F-4D97-AF65-F5344CB8AC3E}">
        <p14:creationId xmlns:p14="http://schemas.microsoft.com/office/powerpoint/2010/main" val="479569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2075" y="672048"/>
            <a:ext cx="7095979" cy="1325563"/>
          </a:xfrm>
        </p:spPr>
        <p:txBody>
          <a:bodyPr>
            <a:normAutofit fontScale="90000"/>
          </a:bodyPr>
          <a:lstStyle/>
          <a:p>
            <a:r>
              <a:rPr lang="en-US" b="1" dirty="0" smtClean="0">
                <a:latin typeface="Agency FB" panose="020B0503020202020204" pitchFamily="34" charset="0"/>
              </a:rPr>
              <a:t>The Prologue to The Canterbury Tales </a:t>
            </a:r>
            <a:br>
              <a:rPr lang="en-US" b="1" dirty="0" smtClean="0">
                <a:latin typeface="Agency FB" panose="020B0503020202020204" pitchFamily="34" charset="0"/>
              </a:rPr>
            </a:br>
            <a:endParaRPr lang="en-US" i="1" dirty="0"/>
          </a:p>
        </p:txBody>
      </p:sp>
      <p:sp>
        <p:nvSpPr>
          <p:cNvPr id="5" name="Content Placeholder 4"/>
          <p:cNvSpPr>
            <a:spLocks noGrp="1"/>
          </p:cNvSpPr>
          <p:nvPr>
            <p:ph idx="1"/>
          </p:nvPr>
        </p:nvSpPr>
        <p:spPr>
          <a:xfrm>
            <a:off x="1400908" y="1997611"/>
            <a:ext cx="10515600" cy="3910819"/>
          </a:xfrm>
        </p:spPr>
        <p:txBody>
          <a:bodyPr>
            <a:normAutofit fontScale="92500" lnSpcReduction="20000"/>
          </a:bodyPr>
          <a:lstStyle/>
          <a:p>
            <a:pPr lvl="0"/>
            <a:r>
              <a:rPr lang="en-US" sz="2300" b="1" dirty="0">
                <a:solidFill>
                  <a:schemeClr val="accent6">
                    <a:lumMod val="50000"/>
                  </a:schemeClr>
                </a:solidFill>
              </a:rPr>
              <a:t>Takes representatives of English society on a pilgrimage to Canterbury Cathedral (Shrine of Archbishop Thomas Becket)</a:t>
            </a:r>
          </a:p>
          <a:p>
            <a:pPr lvl="0"/>
            <a:r>
              <a:rPr lang="en-US" sz="2300" b="1" dirty="0">
                <a:solidFill>
                  <a:schemeClr val="accent6">
                    <a:lumMod val="50000"/>
                  </a:schemeClr>
                </a:solidFill>
              </a:rPr>
              <a:t>Pilgrims—each has speech and tale that matches a real person during his (Chaucer’s) </a:t>
            </a:r>
            <a:r>
              <a:rPr lang="en-US" sz="2300" b="1" dirty="0" smtClean="0">
                <a:solidFill>
                  <a:schemeClr val="accent6">
                    <a:lumMod val="50000"/>
                  </a:schemeClr>
                </a:solidFill>
              </a:rPr>
              <a:t>time</a:t>
            </a:r>
            <a:endParaRPr lang="en-US" sz="2300" b="1" dirty="0">
              <a:solidFill>
                <a:schemeClr val="accent6">
                  <a:lumMod val="50000"/>
                </a:schemeClr>
              </a:solidFill>
            </a:endParaRPr>
          </a:p>
          <a:p>
            <a:pPr lvl="0"/>
            <a:r>
              <a:rPr lang="en-US" sz="2300" b="1" dirty="0">
                <a:solidFill>
                  <a:schemeClr val="accent6">
                    <a:lumMod val="50000"/>
                  </a:schemeClr>
                </a:solidFill>
              </a:rPr>
              <a:t>30 characters (pilgrim) representing all social classes --Although fictional, does have realistic settings and occupations. </a:t>
            </a:r>
          </a:p>
          <a:p>
            <a:pPr lvl="0"/>
            <a:r>
              <a:rPr lang="en-US" sz="2300" b="1" dirty="0">
                <a:solidFill>
                  <a:schemeClr val="accent6">
                    <a:lumMod val="50000"/>
                  </a:schemeClr>
                </a:solidFill>
              </a:rPr>
              <a:t>Each agrees to tell two tales on the way to the shrine and two tales back.</a:t>
            </a:r>
          </a:p>
          <a:p>
            <a:pPr lvl="0"/>
            <a:r>
              <a:rPr lang="en-US" sz="2300" b="1" dirty="0">
                <a:solidFill>
                  <a:schemeClr val="accent6">
                    <a:lumMod val="50000"/>
                  </a:schemeClr>
                </a:solidFill>
              </a:rPr>
              <a:t>The winner will receive a supper paid for by all.</a:t>
            </a:r>
          </a:p>
          <a:p>
            <a:pPr lvl="0"/>
            <a:r>
              <a:rPr lang="en-US" sz="2300" b="1" dirty="0">
                <a:solidFill>
                  <a:schemeClr val="accent6">
                    <a:lumMod val="50000"/>
                  </a:schemeClr>
                </a:solidFill>
              </a:rPr>
              <a:t>The time is April, and the place is the Tabard Inn in Southwark (SUTH erk), just outside London.</a:t>
            </a:r>
          </a:p>
          <a:p>
            <a:pPr lvl="0"/>
            <a:r>
              <a:rPr lang="en-US" sz="2300" b="1" dirty="0">
                <a:solidFill>
                  <a:schemeClr val="accent6">
                    <a:lumMod val="50000"/>
                  </a:schemeClr>
                </a:solidFill>
              </a:rPr>
              <a:t>Chaucer uses indirect characterization when he tells how each character looks and dresses, speaks and acts, thinks and feels. </a:t>
            </a:r>
          </a:p>
          <a:p>
            <a:pPr lvl="0"/>
            <a:r>
              <a:rPr lang="en-US" sz="2300" b="1" dirty="0">
                <a:solidFill>
                  <a:schemeClr val="accent6">
                    <a:lumMod val="50000"/>
                  </a:schemeClr>
                </a:solidFill>
              </a:rPr>
              <a:t>Chaucer also uses direct characterization, when he comes right out and tells us what a character’s nature is—virtuous, vain, clever, and so on.</a:t>
            </a:r>
          </a:p>
          <a:p>
            <a:endParaRPr lang="en-US" dirty="0">
              <a:solidFill>
                <a:schemeClr val="accent6">
                  <a:lumMod val="50000"/>
                </a:schemeClr>
              </a:solidFill>
            </a:endParaRPr>
          </a:p>
        </p:txBody>
      </p:sp>
    </p:spTree>
    <p:extLst>
      <p:ext uri="{BB962C8B-B14F-4D97-AF65-F5344CB8AC3E}">
        <p14:creationId xmlns:p14="http://schemas.microsoft.com/office/powerpoint/2010/main" val="13167332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6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dirty="0" smtClean="0">
                <a:latin typeface="Agency FB" panose="020B0503020202020204" pitchFamily="34" charset="0"/>
              </a:rPr>
              <a:t>Map of Pilgrims Route ( Southwark – Canterbury </a:t>
            </a:r>
            <a:r>
              <a:rPr lang="en-US" b="1" dirty="0" smtClean="0">
                <a:latin typeface="Agency FB" panose="020B0503020202020204" pitchFamily="34" charset="0"/>
              </a:rPr>
              <a:t>) </a:t>
            </a:r>
            <a:endParaRPr lang="en-US" b="1" dirty="0">
              <a:latin typeface="Agency FB" panose="020B0503020202020204" pitchFamily="34" charset="0"/>
            </a:endParaRPr>
          </a:p>
        </p:txBody>
      </p:sp>
      <p:pic>
        <p:nvPicPr>
          <p:cNvPr id="4" name="Picture 3"/>
          <p:cNvPicPr>
            <a:picLocks noChangeAspect="1"/>
          </p:cNvPicPr>
          <p:nvPr/>
        </p:nvPicPr>
        <p:blipFill>
          <a:blip r:embed="rId2"/>
          <a:stretch>
            <a:fillRect/>
          </a:stretch>
        </p:blipFill>
        <p:spPr>
          <a:xfrm>
            <a:off x="4082603" y="1825625"/>
            <a:ext cx="6877318" cy="4351338"/>
          </a:xfrm>
          <a:prstGeom prst="rect">
            <a:avLst/>
          </a:prstGeom>
        </p:spPr>
      </p:pic>
      <p:pic>
        <p:nvPicPr>
          <p:cNvPr id="5" name="Picture 4"/>
          <p:cNvPicPr>
            <a:picLocks noChangeAspect="1"/>
          </p:cNvPicPr>
          <p:nvPr/>
        </p:nvPicPr>
        <p:blipFill>
          <a:blip r:embed="rId3"/>
          <a:stretch>
            <a:fillRect/>
          </a:stretch>
        </p:blipFill>
        <p:spPr>
          <a:xfrm>
            <a:off x="1011997" y="1825625"/>
            <a:ext cx="3006211" cy="4253203"/>
          </a:xfrm>
          <a:prstGeom prst="rect">
            <a:avLst/>
          </a:prstGeom>
        </p:spPr>
      </p:pic>
    </p:spTree>
    <p:extLst>
      <p:ext uri="{BB962C8B-B14F-4D97-AF65-F5344CB8AC3E}">
        <p14:creationId xmlns:p14="http://schemas.microsoft.com/office/powerpoint/2010/main" val="16527819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a:spcBef>
                <a:spcPct val="50000"/>
              </a:spcBef>
            </a:pPr>
            <a:r>
              <a:rPr lang="en-US" b="1" dirty="0" smtClean="0">
                <a:latin typeface="Agency FB" panose="020B0503020202020204" pitchFamily="34" charset="0"/>
              </a:rPr>
              <a:t>Structure of Class During Chaucer’s Time</a:t>
            </a:r>
            <a:endParaRPr lang="en-US" b="1" dirty="0">
              <a:latin typeface="Agency FB" panose="020B0503020202020204" pitchFamily="34" charset="0"/>
            </a:endParaRPr>
          </a:p>
        </p:txBody>
      </p:sp>
      <p:pic>
        <p:nvPicPr>
          <p:cNvPr id="5" name="Content Placeholder 4"/>
          <p:cNvPicPr>
            <a:picLocks noGrp="1" noChangeAspect="1"/>
          </p:cNvPicPr>
          <p:nvPr>
            <p:ph idx="1"/>
          </p:nvPr>
        </p:nvPicPr>
        <p:blipFill>
          <a:blip r:embed="rId2"/>
          <a:stretch>
            <a:fillRect/>
          </a:stretch>
        </p:blipFill>
        <p:spPr>
          <a:xfrm>
            <a:off x="6774287" y="1981792"/>
            <a:ext cx="4198513" cy="46121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472225" y="1981792"/>
            <a:ext cx="5921062" cy="3139321"/>
          </a:xfrm>
          <a:prstGeom prst="rect">
            <a:avLst/>
          </a:prstGeom>
        </p:spPr>
        <p:txBody>
          <a:bodyPr wrap="square">
            <a:spAutoFit/>
          </a:bodyPr>
          <a:lstStyle/>
          <a:p>
            <a:pPr marL="285750" indent="-285750">
              <a:buFont typeface="Wingdings" panose="05000000000000000000" pitchFamily="2" charset="2"/>
              <a:buChar char="v"/>
            </a:pPr>
            <a:r>
              <a:rPr lang="en-US" b="1" i="0" dirty="0" smtClean="0">
                <a:solidFill>
                  <a:srgbClr val="2B2A2A"/>
                </a:solidFill>
                <a:effectLst/>
                <a:latin typeface="Open Sans"/>
              </a:rPr>
              <a:t>The figure to the left demonstrates the social structure during the Medieval Time period. </a:t>
            </a:r>
          </a:p>
          <a:p>
            <a:pPr marL="285750" indent="-285750">
              <a:buFont typeface="Wingdings" panose="05000000000000000000" pitchFamily="2" charset="2"/>
              <a:buChar char="v"/>
            </a:pPr>
            <a:endParaRPr lang="en-US" b="1" i="0" dirty="0" smtClean="0">
              <a:solidFill>
                <a:srgbClr val="2B2A2A"/>
              </a:solidFill>
              <a:effectLst/>
              <a:latin typeface="Open Sans"/>
            </a:endParaRPr>
          </a:p>
          <a:p>
            <a:pPr marL="285750" indent="-285750">
              <a:buFont typeface="Wingdings" panose="05000000000000000000" pitchFamily="2" charset="2"/>
              <a:buChar char="v"/>
            </a:pPr>
            <a:r>
              <a:rPr lang="en-US" b="1" i="0" dirty="0" smtClean="0">
                <a:solidFill>
                  <a:srgbClr val="2B2A2A"/>
                </a:solidFill>
                <a:effectLst/>
                <a:latin typeface="Open Sans"/>
              </a:rPr>
              <a:t>It is important to observe the placement of each social class especially in relation to reading The Canterbury Tales. </a:t>
            </a:r>
          </a:p>
          <a:p>
            <a:pPr marL="285750" indent="-285750">
              <a:buFont typeface="Wingdings" panose="05000000000000000000" pitchFamily="2" charset="2"/>
              <a:buChar char="v"/>
            </a:pPr>
            <a:endParaRPr lang="en-US" b="1" dirty="0">
              <a:solidFill>
                <a:srgbClr val="2B2A2A"/>
              </a:solidFill>
              <a:latin typeface="Open Sans"/>
            </a:endParaRPr>
          </a:p>
          <a:p>
            <a:pPr marL="285750" indent="-285750">
              <a:buFont typeface="Wingdings" panose="05000000000000000000" pitchFamily="2" charset="2"/>
              <a:buChar char="v"/>
            </a:pPr>
            <a:r>
              <a:rPr lang="en-US" b="1" i="0" dirty="0" smtClean="0">
                <a:solidFill>
                  <a:srgbClr val="2B2A2A"/>
                </a:solidFill>
                <a:effectLst/>
                <a:latin typeface="Open Sans"/>
              </a:rPr>
              <a:t>Chaucer uses his textual authority within The Canterbury Tales to comment on corruption within some of the higher ranking social classes, most especially the members of the clergy. </a:t>
            </a:r>
            <a:endParaRPr lang="en-US" b="1" dirty="0"/>
          </a:p>
        </p:txBody>
      </p:sp>
    </p:spTree>
    <p:extLst>
      <p:ext uri="{BB962C8B-B14F-4D97-AF65-F5344CB8AC3E}">
        <p14:creationId xmlns:p14="http://schemas.microsoft.com/office/powerpoint/2010/main" val="15337890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a:latin typeface="Agency FB" panose="020B0503020202020204" pitchFamily="34" charset="0"/>
              </a:rPr>
              <a:t>Character of </a:t>
            </a:r>
            <a:r>
              <a:rPr lang="en-US" b="1" dirty="0" smtClean="0">
                <a:latin typeface="Agency FB" panose="020B0503020202020204" pitchFamily="34" charset="0"/>
              </a:rPr>
              <a:t>The Canterbury Tales – The Knight</a:t>
            </a:r>
            <a:endParaRPr lang="en-US" dirty="0"/>
          </a:p>
        </p:txBody>
      </p:sp>
      <p:sp>
        <p:nvSpPr>
          <p:cNvPr id="3" name="Content Placeholder 2"/>
          <p:cNvSpPr>
            <a:spLocks noGrp="1"/>
          </p:cNvSpPr>
          <p:nvPr>
            <p:ph idx="1"/>
          </p:nvPr>
        </p:nvSpPr>
        <p:spPr>
          <a:xfrm>
            <a:off x="838200" y="1825625"/>
            <a:ext cx="5305023" cy="4351338"/>
          </a:xfrm>
        </p:spPr>
        <p:txBody>
          <a:bodyPr>
            <a:normAutofit fontScale="85000" lnSpcReduction="20000"/>
          </a:bodyPr>
          <a:lstStyle/>
          <a:p>
            <a:r>
              <a:rPr lang="en-US" b="1" dirty="0" smtClean="0"/>
              <a:t>Always cited for Bravery.</a:t>
            </a:r>
          </a:p>
          <a:p>
            <a:r>
              <a:rPr lang="en-US" b="1" dirty="0" smtClean="0"/>
              <a:t>Values code of Chivalry.</a:t>
            </a:r>
          </a:p>
          <a:p>
            <a:r>
              <a:rPr lang="en-US" b="1" dirty="0" smtClean="0"/>
              <a:t>He is known for his Modest , Honorable and Generousness.</a:t>
            </a:r>
          </a:p>
          <a:p>
            <a:r>
              <a:rPr lang="en-US" b="1" dirty="0" smtClean="0"/>
              <a:t>Just home from battle/crusades.</a:t>
            </a:r>
          </a:p>
          <a:p>
            <a:r>
              <a:rPr lang="en-US" b="1" dirty="0" smtClean="0"/>
              <a:t>He is going to give thanks for success in the battle.</a:t>
            </a:r>
          </a:p>
          <a:p>
            <a:r>
              <a:rPr lang="en-US" b="1" dirty="0" smtClean="0"/>
              <a:t>Wore a Fustian Tunic all stained by his breastplates.</a:t>
            </a:r>
          </a:p>
          <a:p>
            <a:r>
              <a:rPr lang="en-US" b="1" dirty="0" smtClean="0"/>
              <a:t>Horses were good.</a:t>
            </a:r>
          </a:p>
          <a:p>
            <a:r>
              <a:rPr lang="en-US" b="1" dirty="0" smtClean="0"/>
              <a:t>Chaucer thinks highly of him.</a:t>
            </a:r>
          </a:p>
          <a:p>
            <a:r>
              <a:rPr lang="en-US" b="1" dirty="0" smtClean="0"/>
              <a:t>Travelling with his son.</a:t>
            </a:r>
          </a:p>
          <a:p>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4431" y="1825625"/>
            <a:ext cx="3999369" cy="43340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46816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Squire</a:t>
            </a:r>
            <a:endParaRPr lang="en-US" dirty="0"/>
          </a:p>
        </p:txBody>
      </p:sp>
      <p:sp>
        <p:nvSpPr>
          <p:cNvPr id="3" name="Content Placeholder 2"/>
          <p:cNvSpPr>
            <a:spLocks noGrp="1"/>
          </p:cNvSpPr>
          <p:nvPr>
            <p:ph idx="1"/>
          </p:nvPr>
        </p:nvSpPr>
        <p:spPr>
          <a:xfrm>
            <a:off x="838200" y="1825625"/>
            <a:ext cx="5395175" cy="4351338"/>
          </a:xfrm>
        </p:spPr>
        <p:txBody>
          <a:bodyPr>
            <a:normAutofit fontScale="85000" lnSpcReduction="20000"/>
          </a:bodyPr>
          <a:lstStyle/>
          <a:p>
            <a:r>
              <a:rPr lang="en-US" b="1" dirty="0" smtClean="0"/>
              <a:t>Son of The knight – Very opposite to his father.</a:t>
            </a:r>
          </a:p>
          <a:p>
            <a:r>
              <a:rPr lang="en-US" b="1" dirty="0" smtClean="0"/>
              <a:t>20 years old with long curly hair , average height.</a:t>
            </a:r>
          </a:p>
          <a:p>
            <a:r>
              <a:rPr lang="en-US" b="1" dirty="0"/>
              <a:t>L</a:t>
            </a:r>
            <a:r>
              <a:rPr lang="en-US" b="1" dirty="0" smtClean="0"/>
              <a:t>over &amp; lusty bachelor – Took part in Cavalry raids to win hearts of women or favors from women.</a:t>
            </a:r>
          </a:p>
          <a:p>
            <a:r>
              <a:rPr lang="en-US" b="1" dirty="0" smtClean="0"/>
              <a:t>He was agile and very strong and excellent rider of the horse.</a:t>
            </a:r>
          </a:p>
          <a:p>
            <a:r>
              <a:rPr lang="en-US" b="1" dirty="0" smtClean="0"/>
              <a:t>Could compose words &amp; music for songs or played flute all day.</a:t>
            </a:r>
          </a:p>
          <a:p>
            <a:r>
              <a:rPr lang="en-US" b="1" dirty="0" smtClean="0"/>
              <a:t>Clothes covered as a meadow with white and red </a:t>
            </a:r>
            <a:r>
              <a:rPr lang="en-US" b="1" dirty="0" err="1" smtClean="0"/>
              <a:t>flowers.Wears</a:t>
            </a:r>
            <a:r>
              <a:rPr lang="en-US" b="1" dirty="0" smtClean="0"/>
              <a:t> a short gown with wide sleeves.</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4523" y="1825625"/>
            <a:ext cx="3888429" cy="43798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233369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Yeoman</a:t>
            </a:r>
            <a:endParaRPr lang="en-US" dirty="0"/>
          </a:p>
        </p:txBody>
      </p:sp>
      <p:sp>
        <p:nvSpPr>
          <p:cNvPr id="3" name="Content Placeholder 2"/>
          <p:cNvSpPr>
            <a:spLocks noGrp="1"/>
          </p:cNvSpPr>
          <p:nvPr>
            <p:ph idx="1"/>
          </p:nvPr>
        </p:nvSpPr>
        <p:spPr>
          <a:xfrm>
            <a:off x="838200" y="1825625"/>
            <a:ext cx="6142149" cy="4351338"/>
          </a:xfrm>
        </p:spPr>
        <p:txBody>
          <a:bodyPr>
            <a:normAutofit fontScale="92500"/>
          </a:bodyPr>
          <a:lstStyle/>
          <a:p>
            <a:r>
              <a:rPr lang="en-US" b="1" dirty="0" smtClean="0"/>
              <a:t>Servant of the Knight.</a:t>
            </a:r>
          </a:p>
          <a:p>
            <a:r>
              <a:rPr lang="en-US" b="1" dirty="0" smtClean="0"/>
              <a:t>Dressed in green coat with hood.</a:t>
            </a:r>
          </a:p>
          <a:p>
            <a:r>
              <a:rPr lang="en-US" b="1" dirty="0" smtClean="0"/>
              <a:t>Carried a sheaf of bright keen peacock arrows attached to his belt &amp; strong bow in his hand.</a:t>
            </a:r>
          </a:p>
          <a:p>
            <a:r>
              <a:rPr lang="en-US" b="1" dirty="0" smtClean="0"/>
              <a:t>Hairs cut short and his complexion was brown.</a:t>
            </a:r>
          </a:p>
          <a:p>
            <a:r>
              <a:rPr lang="en-US" b="1" dirty="0" smtClean="0"/>
              <a:t>A Christopher hung on his breast.</a:t>
            </a:r>
          </a:p>
          <a:p>
            <a:r>
              <a:rPr lang="en-US" b="1" dirty="0" smtClean="0"/>
              <a:t>Wore a bright leather wrist guard , carried a sword, small shield and dragger.</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5417" y="2039814"/>
            <a:ext cx="4028383" cy="43931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754812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b="1" dirty="0" smtClean="0">
                <a:latin typeface="Agency FB" panose="020B0503020202020204" pitchFamily="34" charset="0"/>
              </a:rPr>
              <a:t>Character of The Canterbury Tales – The Nun</a:t>
            </a:r>
            <a:endParaRPr lang="en-US" dirty="0"/>
          </a:p>
        </p:txBody>
      </p:sp>
      <p:sp>
        <p:nvSpPr>
          <p:cNvPr id="3" name="Content Placeholder 2"/>
          <p:cNvSpPr>
            <a:spLocks noGrp="1"/>
          </p:cNvSpPr>
          <p:nvPr>
            <p:ph idx="1"/>
          </p:nvPr>
        </p:nvSpPr>
        <p:spPr>
          <a:xfrm>
            <a:off x="838200" y="1825625"/>
            <a:ext cx="5717146" cy="4351338"/>
          </a:xfrm>
        </p:spPr>
        <p:txBody>
          <a:bodyPr>
            <a:normAutofit fontScale="77500" lnSpcReduction="20000"/>
          </a:bodyPr>
          <a:lstStyle/>
          <a:p>
            <a:r>
              <a:rPr lang="en-US" b="1" dirty="0" smtClean="0"/>
              <a:t>Mother superior at the convent .</a:t>
            </a:r>
          </a:p>
          <a:p>
            <a:r>
              <a:rPr lang="en-US" b="1" dirty="0" smtClean="0"/>
              <a:t>Her harshest curse was “by St.Loy” and was named Madam Eglantine.</a:t>
            </a:r>
          </a:p>
          <a:p>
            <a:r>
              <a:rPr lang="en-US" b="1" dirty="0" smtClean="0"/>
              <a:t>Excellent nasal Intonation – Sang divine services very well.</a:t>
            </a:r>
          </a:p>
          <a:p>
            <a:r>
              <a:rPr lang="en-US" b="1" dirty="0" smtClean="0"/>
              <a:t>Very much interested in etiquettes and good table manners.</a:t>
            </a:r>
          </a:p>
          <a:p>
            <a:r>
              <a:rPr lang="en-US" b="1" dirty="0" smtClean="0"/>
              <a:t>She was very kind and pity.</a:t>
            </a:r>
          </a:p>
          <a:p>
            <a:r>
              <a:rPr lang="en-US" b="1" dirty="0" smtClean="0"/>
              <a:t>Her wimple neatly pleated , sharp nose, blue nose , mouth small soft and red ,quiet and simple smile &amp; hand breath wide fair forehead.</a:t>
            </a:r>
          </a:p>
          <a:p>
            <a:r>
              <a:rPr lang="en-US" b="1" dirty="0" smtClean="0"/>
              <a:t>She wore coral rosary on her arm from which hung a brightly shining golden broach.</a:t>
            </a:r>
          </a:p>
          <a:p>
            <a:endParaRPr lang="en-US" dirty="0" smtClean="0"/>
          </a:p>
          <a:p>
            <a:pPr algn="ctr"/>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7886" y="2096085"/>
            <a:ext cx="3951431" cy="39666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612863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TotalTime>
  <Words>2426</Words>
  <Application>Microsoft Office PowerPoint</Application>
  <PresentationFormat>Widescreen</PresentationFormat>
  <Paragraphs>210</Paragraphs>
  <Slides>29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Agency FB</vt:lpstr>
      <vt:lpstr>Arial</vt:lpstr>
      <vt:lpstr>Calibri</vt:lpstr>
      <vt:lpstr>Calibri Light</vt:lpstr>
      <vt:lpstr>Open Sans</vt:lpstr>
      <vt:lpstr>Script MT Bold</vt:lpstr>
      <vt:lpstr>Wingdings</vt:lpstr>
      <vt:lpstr>Office Theme</vt:lpstr>
      <vt:lpstr>The Canterbury Tales Of Geoffrey Chaucer </vt:lpstr>
      <vt:lpstr>Geoffrey Chaucer</vt:lpstr>
      <vt:lpstr>The Prologue to The Canterbury Tales  </vt:lpstr>
      <vt:lpstr>Map of Pilgrims Route ( Southwark – Canterbury ) </vt:lpstr>
      <vt:lpstr>Structure of Class During Chaucer’s Time</vt:lpstr>
      <vt:lpstr>Character of The Canterbury Tales – The Knight</vt:lpstr>
      <vt:lpstr>Character of The Canterbury Tales – The Squire</vt:lpstr>
      <vt:lpstr>Character of The Canterbury Tales – The Yeoman</vt:lpstr>
      <vt:lpstr>Character of The Canterbury Tales – The Nun</vt:lpstr>
      <vt:lpstr>Character of The Canterbury Tales – The Monk</vt:lpstr>
      <vt:lpstr>Character of The Canterbury Tales – The Friar</vt:lpstr>
      <vt:lpstr>Character of The Canterbury Tales – The Merchant</vt:lpstr>
      <vt:lpstr>Character of The Canterbury Tales – Oxford Cleric</vt:lpstr>
      <vt:lpstr>Character of The Canterbury Tales – The Lawyer</vt:lpstr>
      <vt:lpstr>Character of The Canterbury Tales – Franklin</vt:lpstr>
      <vt:lpstr>Character of The Canterbury Tales – The Guild Haberdasher, dyer, carpenter, weaver, &amp; carpet-maker</vt:lpstr>
      <vt:lpstr>Character of The Canterbury Tales – The Cook</vt:lpstr>
      <vt:lpstr>Character of The Canterbury Tales–  The Sailor/Skipper</vt:lpstr>
      <vt:lpstr>Character of The Canterbury Tales –  The Physician / Doctor</vt:lpstr>
      <vt:lpstr>Character of The Canterbury Tales–Wife of the Bath</vt:lpstr>
      <vt:lpstr>Character of The Canterbury Tales–The Priest</vt:lpstr>
      <vt:lpstr>Character of The Canterbury Tales–The Plowman</vt:lpstr>
      <vt:lpstr>Character of The Canterbury Tales–The Miller</vt:lpstr>
      <vt:lpstr>Character of The Canterbury Tales–The Manciple</vt:lpstr>
      <vt:lpstr>Character of The Canterbury Tales–The Reeve</vt:lpstr>
      <vt:lpstr>Character of The Canterbury Tales–The Summoner</vt:lpstr>
      <vt:lpstr>Character of The Canterbury Tales–The Pardoner</vt:lpstr>
      <vt:lpstr>Character of The Canterbury Tales–The Host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Canterbury Tales  Geoffrey Chaucer</dc:title>
  <dc:creator>I Salman Zuhair Khan</dc:creator>
  <cp:lastModifiedBy>RePack by Diakov</cp:lastModifiedBy>
  <cp:revision>176</cp:revision>
  <dcterms:created xsi:type="dcterms:W3CDTF">2019-12-01T16:16:26Z</dcterms:created>
  <dcterms:modified xsi:type="dcterms:W3CDTF">2019-12-03T04:30:21Z</dcterms:modified>
</cp:coreProperties>
</file>