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63" autoAdjust="0"/>
    <p:restoredTop sz="94660"/>
  </p:normalViewPr>
  <p:slideViewPr>
    <p:cSldViewPr snapToGrid="0">
      <p:cViewPr varScale="1">
        <p:scale>
          <a:sx n="74" d="100"/>
          <a:sy n="74" d="100"/>
        </p:scale>
        <p:origin x="57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FC1F527-87CC-4326-B60F-81F2908E835F}"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888847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C1F527-87CC-4326-B60F-81F2908E835F}"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3445001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C1F527-87CC-4326-B60F-81F2908E835F}"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2030864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C1F527-87CC-4326-B60F-81F2908E835F}"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4276709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FC1F527-87CC-4326-B60F-81F2908E835F}"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100569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C1F527-87CC-4326-B60F-81F2908E835F}" type="datetimeFigureOut">
              <a:rPr lang="en-US" smtClean="0"/>
              <a:t>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3328279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FC1F527-87CC-4326-B60F-81F2908E835F}" type="datetimeFigureOut">
              <a:rPr lang="en-US" smtClean="0"/>
              <a:t>12/3/2019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40064657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FC1F527-87CC-4326-B60F-81F2908E835F}" type="datetimeFigureOut">
              <a:rPr lang="en-US" smtClean="0"/>
              <a:t>12/3/2019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1650271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C1F527-87CC-4326-B60F-81F2908E835F}" type="datetimeFigureOut">
              <a:rPr lang="en-US" smtClean="0"/>
              <a:t>12/3/2019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1087686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C1F527-87CC-4326-B60F-81F2908E835F}" type="datetimeFigureOut">
              <a:rPr lang="en-US" smtClean="0"/>
              <a:t>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2154889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C1F527-87CC-4326-B60F-81F2908E835F}" type="datetimeFigureOut">
              <a:rPr lang="en-US" smtClean="0"/>
              <a:t>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4B8F3-D4BF-4CBF-BE62-239A61461F8F}" type="slidenum">
              <a:rPr lang="en-US" smtClean="0"/>
              <a:t>‹#›</a:t>
            </a:fld>
            <a:endParaRPr lang="en-US"/>
          </a:p>
        </p:txBody>
      </p:sp>
    </p:spTree>
    <p:extLst>
      <p:ext uri="{BB962C8B-B14F-4D97-AF65-F5344CB8AC3E}">
        <p14:creationId xmlns:p14="http://schemas.microsoft.com/office/powerpoint/2010/main" val="3912671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C1F527-87CC-4326-B60F-81F2908E835F}" type="datetimeFigureOut">
              <a:rPr lang="en-US" smtClean="0"/>
              <a:t>12/3/2019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F4B8F3-D4BF-4CBF-BE62-239A61461F8F}" type="slidenum">
              <a:rPr lang="en-US" smtClean="0"/>
              <a:t>‹#›</a:t>
            </a:fld>
            <a:endParaRPr lang="en-US"/>
          </a:p>
        </p:txBody>
      </p:sp>
    </p:spTree>
    <p:extLst>
      <p:ext uri="{BB962C8B-B14F-4D97-AF65-F5344CB8AC3E}">
        <p14:creationId xmlns:p14="http://schemas.microsoft.com/office/powerpoint/2010/main" val="3635145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xml"/><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1.xml"/><Relationship Id="rId6" Type="http://schemas.microsoft.com/office/2007/relationships/hdphoto" Target="../media/hdphoto7.wdp"/><Relationship Id="rId5" Type="http://schemas.openxmlformats.org/officeDocument/2006/relationships/image" Target="../media/image13.png"/><Relationship Id="rId4" Type="http://schemas.microsoft.com/office/2007/relationships/hdphoto" Target="../media/hdphoto6.wdp"/></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xml"/><Relationship Id="rId4" Type="http://schemas.microsoft.com/office/2007/relationships/hdphoto" Target="../media/hdphoto8.wdp"/></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g"/><Relationship Id="rId1" Type="http://schemas.openxmlformats.org/officeDocument/2006/relationships/slideLayout" Target="../slideLayouts/slideLayou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17563" y="5359791"/>
            <a:ext cx="9144000" cy="1009357"/>
          </a:xfrm>
        </p:spPr>
        <p:txBody>
          <a:bodyPr>
            <a:noAutofit/>
          </a:bodyPr>
          <a:lstStyle/>
          <a:p>
            <a:r>
              <a:rPr lang="en-US" sz="2800" i="1" dirty="0" smtClean="0">
                <a:solidFill>
                  <a:schemeClr val="accent4">
                    <a:lumMod val="20000"/>
                    <a:lumOff val="80000"/>
                  </a:schemeClr>
                </a:solidFill>
              </a:rPr>
              <a:t>Henry Wadsworth Longfellow “ </a:t>
            </a:r>
            <a:r>
              <a:rPr lang="en-US" sz="2800" dirty="0" smtClean="0">
                <a:solidFill>
                  <a:schemeClr val="accent4">
                    <a:lumMod val="20000"/>
                    <a:lumOff val="80000"/>
                  </a:schemeClr>
                </a:solidFill>
              </a:rPr>
              <a:t>THE PSLAM OF LIFE </a:t>
            </a:r>
            <a:r>
              <a:rPr lang="en-US" sz="2800" dirty="0" smtClean="0">
                <a:solidFill>
                  <a:schemeClr val="accent4">
                    <a:lumMod val="20000"/>
                    <a:lumOff val="80000"/>
                  </a:schemeClr>
                </a:solidFill>
              </a:rPr>
              <a:t>“</a:t>
            </a:r>
            <a:endParaRPr lang="en-US" sz="2800" dirty="0" smtClean="0">
              <a:solidFill>
                <a:schemeClr val="accent4">
                  <a:lumMod val="20000"/>
                  <a:lumOff val="80000"/>
                </a:schemeClr>
              </a:solidFill>
            </a:endParaRPr>
          </a:p>
        </p:txBody>
      </p:sp>
    </p:spTree>
    <p:extLst>
      <p:ext uri="{BB962C8B-B14F-4D97-AF65-F5344CB8AC3E}">
        <p14:creationId xmlns:p14="http://schemas.microsoft.com/office/powerpoint/2010/main" val="23220164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82700" y="381001"/>
            <a:ext cx="9144000" cy="3035300"/>
          </a:xfrm>
        </p:spPr>
        <p:txBody>
          <a:bodyPr>
            <a:noAutofit/>
          </a:bodyPr>
          <a:lstStyle/>
          <a:p>
            <a:pPr fontAlgn="base"/>
            <a:r>
              <a:rPr lang="en-US" sz="3600" dirty="0">
                <a:solidFill>
                  <a:schemeClr val="bg1"/>
                </a:solidFill>
                <a:latin typeface="Gabriola" panose="04040605051002020D02" pitchFamily="82" charset="0"/>
              </a:rPr>
              <a:t>Footprints, that perhaps another,</a:t>
            </a:r>
            <a:br>
              <a:rPr lang="en-US" sz="3600" dirty="0">
                <a:solidFill>
                  <a:schemeClr val="bg1"/>
                </a:solidFill>
                <a:latin typeface="Gabriola" panose="04040605051002020D02" pitchFamily="82" charset="0"/>
              </a:rPr>
            </a:br>
            <a:r>
              <a:rPr lang="en-US" sz="3600" dirty="0">
                <a:solidFill>
                  <a:schemeClr val="bg1"/>
                </a:solidFill>
                <a:latin typeface="Gabriola" panose="04040605051002020D02" pitchFamily="82" charset="0"/>
              </a:rPr>
              <a:t> Sailing o’er life’s solemn main,</a:t>
            </a:r>
            <a:br>
              <a:rPr lang="en-US" sz="3600" dirty="0">
                <a:solidFill>
                  <a:schemeClr val="bg1"/>
                </a:solidFill>
                <a:latin typeface="Gabriola" panose="04040605051002020D02" pitchFamily="82" charset="0"/>
              </a:rPr>
            </a:br>
            <a:r>
              <a:rPr lang="en-US" sz="3600" dirty="0" smtClean="0">
                <a:solidFill>
                  <a:schemeClr val="bg1"/>
                </a:solidFill>
                <a:latin typeface="Gabriola" panose="04040605051002020D02" pitchFamily="82" charset="0"/>
              </a:rPr>
              <a:t>A </a:t>
            </a:r>
            <a:r>
              <a:rPr lang="en-US" sz="3600" dirty="0">
                <a:solidFill>
                  <a:schemeClr val="bg1"/>
                </a:solidFill>
                <a:latin typeface="Gabriola" panose="04040605051002020D02" pitchFamily="82" charset="0"/>
              </a:rPr>
              <a:t>forlorn and shipwrecked brother,</a:t>
            </a:r>
            <a:br>
              <a:rPr lang="en-US" sz="3600" dirty="0">
                <a:solidFill>
                  <a:schemeClr val="bg1"/>
                </a:solidFill>
                <a:latin typeface="Gabriola" panose="04040605051002020D02" pitchFamily="82" charset="0"/>
              </a:rPr>
            </a:br>
            <a:r>
              <a:rPr lang="en-US" sz="3600" dirty="0">
                <a:solidFill>
                  <a:schemeClr val="bg1"/>
                </a:solidFill>
                <a:latin typeface="Gabriola" panose="04040605051002020D02" pitchFamily="82" charset="0"/>
              </a:rPr>
              <a:t> Seeing, shall take heart again.</a:t>
            </a:r>
            <a:r>
              <a:rPr lang="en-US" sz="3600" dirty="0">
                <a:latin typeface="Gabriola" panose="04040605051002020D02" pitchFamily="82" charset="0"/>
              </a:rPr>
              <a:t/>
            </a:r>
            <a:br>
              <a:rPr lang="en-US" sz="3600" dirty="0">
                <a:latin typeface="Gabriola" panose="04040605051002020D02" pitchFamily="82" charset="0"/>
              </a:rPr>
            </a:br>
            <a:endParaRPr lang="en-US" sz="3600" dirty="0">
              <a:latin typeface="Gabriola" panose="04040605051002020D02" pitchFamily="82" charset="0"/>
            </a:endParaRPr>
          </a:p>
        </p:txBody>
      </p:sp>
      <p:sp>
        <p:nvSpPr>
          <p:cNvPr id="3" name="Subtitle 2"/>
          <p:cNvSpPr>
            <a:spLocks noGrp="1"/>
          </p:cNvSpPr>
          <p:nvPr>
            <p:ph type="subTitle" idx="1"/>
          </p:nvPr>
        </p:nvSpPr>
        <p:spPr>
          <a:xfrm>
            <a:off x="1524000" y="3602038"/>
            <a:ext cx="9144000" cy="2379662"/>
          </a:xfrm>
        </p:spPr>
        <p:txBody>
          <a:bodyPr>
            <a:normAutofit/>
          </a:bodyPr>
          <a:lstStyle/>
          <a:p>
            <a:pPr algn="just"/>
            <a:r>
              <a:rPr lang="en-US" dirty="0" smtClean="0">
                <a:solidFill>
                  <a:srgbClr val="FFFF00"/>
                </a:solidFill>
              </a:rPr>
              <a:t>Longfellow </a:t>
            </a:r>
            <a:r>
              <a:rPr lang="en-US" dirty="0">
                <a:solidFill>
                  <a:srgbClr val="FFFF00"/>
                </a:solidFill>
              </a:rPr>
              <a:t>uses the extended metaphor of the ship on the ocean: The person’s journey is characterized as “sailing,” and his journey is on the “main,” or the open ocean. Also, the person is “shipwrecked,” indicating that are facing a great struggle, which threatens to destroy him. The lives we live can be an inspiration to others</a:t>
            </a:r>
          </a:p>
        </p:txBody>
      </p:sp>
    </p:spTree>
    <p:extLst>
      <p:ext uri="{BB962C8B-B14F-4D97-AF65-F5344CB8AC3E}">
        <p14:creationId xmlns:p14="http://schemas.microsoft.com/office/powerpoint/2010/main" val="4151863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06400" y="1587500"/>
            <a:ext cx="7150100" cy="2133600"/>
          </a:xfrm>
        </p:spPr>
        <p:txBody>
          <a:bodyPr>
            <a:noAutofit/>
          </a:bodyPr>
          <a:lstStyle/>
          <a:p>
            <a:pPr fontAlgn="base"/>
            <a:r>
              <a:rPr lang="en-US" sz="3600" dirty="0">
                <a:solidFill>
                  <a:srgbClr val="FFFF00"/>
                </a:solidFill>
                <a:latin typeface="Gabriola" panose="04040605051002020D02" pitchFamily="82" charset="0"/>
              </a:rPr>
              <a:t>Let us, then, be up and doing,</a:t>
            </a:r>
            <a:br>
              <a:rPr lang="en-US" sz="3600" dirty="0">
                <a:solidFill>
                  <a:srgbClr val="FFFF00"/>
                </a:solidFill>
                <a:latin typeface="Gabriola" panose="04040605051002020D02" pitchFamily="82" charset="0"/>
              </a:rPr>
            </a:br>
            <a:r>
              <a:rPr lang="en-US" sz="3600" dirty="0" smtClean="0">
                <a:solidFill>
                  <a:srgbClr val="FFFF00"/>
                </a:solidFill>
                <a:latin typeface="Gabriola" panose="04040605051002020D02" pitchFamily="82" charset="0"/>
              </a:rPr>
              <a:t>With </a:t>
            </a:r>
            <a:r>
              <a:rPr lang="en-US" sz="3600" dirty="0">
                <a:solidFill>
                  <a:srgbClr val="FFFF00"/>
                </a:solidFill>
                <a:latin typeface="Gabriola" panose="04040605051002020D02" pitchFamily="82" charset="0"/>
              </a:rPr>
              <a:t>a heart for any fate;</a:t>
            </a:r>
            <a:br>
              <a:rPr lang="en-US" sz="3600" dirty="0">
                <a:solidFill>
                  <a:srgbClr val="FFFF00"/>
                </a:solidFill>
                <a:latin typeface="Gabriola" panose="04040605051002020D02" pitchFamily="82" charset="0"/>
              </a:rPr>
            </a:br>
            <a:r>
              <a:rPr lang="en-US" sz="3600" dirty="0" smtClean="0">
                <a:solidFill>
                  <a:srgbClr val="FFFF00"/>
                </a:solidFill>
                <a:latin typeface="Gabriola" panose="04040605051002020D02" pitchFamily="82" charset="0"/>
              </a:rPr>
              <a:t>Still </a:t>
            </a:r>
            <a:r>
              <a:rPr lang="en-US" sz="3600" dirty="0">
                <a:solidFill>
                  <a:srgbClr val="FFFF00"/>
                </a:solidFill>
                <a:latin typeface="Gabriola" panose="04040605051002020D02" pitchFamily="82" charset="0"/>
              </a:rPr>
              <a:t>achieving, still pursuing,</a:t>
            </a:r>
            <a:br>
              <a:rPr lang="en-US" sz="3600" dirty="0">
                <a:solidFill>
                  <a:srgbClr val="FFFF00"/>
                </a:solidFill>
                <a:latin typeface="Gabriola" panose="04040605051002020D02" pitchFamily="82" charset="0"/>
              </a:rPr>
            </a:br>
            <a:r>
              <a:rPr lang="en-US" sz="3600" dirty="0" smtClean="0">
                <a:solidFill>
                  <a:srgbClr val="FFFF00"/>
                </a:solidFill>
                <a:latin typeface="Gabriola" panose="04040605051002020D02" pitchFamily="82" charset="0"/>
              </a:rPr>
              <a:t>Learn </a:t>
            </a:r>
            <a:r>
              <a:rPr lang="en-US" sz="3600" dirty="0">
                <a:solidFill>
                  <a:srgbClr val="FFFF00"/>
                </a:solidFill>
                <a:latin typeface="Gabriola" panose="04040605051002020D02" pitchFamily="82" charset="0"/>
              </a:rPr>
              <a:t>to labor and to wait.</a:t>
            </a:r>
            <a:r>
              <a:rPr lang="en-US" sz="3600" dirty="0">
                <a:latin typeface="Gabriola" panose="04040605051002020D02" pitchFamily="82" charset="0"/>
              </a:rPr>
              <a:t/>
            </a:r>
            <a:br>
              <a:rPr lang="en-US" sz="3600" dirty="0">
                <a:latin typeface="Gabriola" panose="04040605051002020D02" pitchFamily="82" charset="0"/>
              </a:rPr>
            </a:br>
            <a:endParaRPr lang="en-US" sz="3600" dirty="0">
              <a:latin typeface="Gabriola" panose="04040605051002020D02" pitchFamily="82" charset="0"/>
            </a:endParaRPr>
          </a:p>
        </p:txBody>
      </p:sp>
      <p:sp>
        <p:nvSpPr>
          <p:cNvPr id="3" name="Subtitle 2"/>
          <p:cNvSpPr>
            <a:spLocks noGrp="1"/>
          </p:cNvSpPr>
          <p:nvPr>
            <p:ph type="subTitle" idx="1"/>
          </p:nvPr>
        </p:nvSpPr>
        <p:spPr>
          <a:xfrm>
            <a:off x="6007100" y="3136900"/>
            <a:ext cx="5067300" cy="3263900"/>
          </a:xfrm>
        </p:spPr>
        <p:txBody>
          <a:bodyPr>
            <a:normAutofit/>
          </a:bodyPr>
          <a:lstStyle/>
          <a:p>
            <a:pPr marL="342900" indent="-342900" algn="l">
              <a:buFont typeface="Arial" panose="020B0604020202020204" pitchFamily="34" charset="0"/>
              <a:buChar char="•"/>
            </a:pPr>
            <a:r>
              <a:rPr lang="en-US" dirty="0">
                <a:solidFill>
                  <a:schemeClr val="bg1"/>
                </a:solidFill>
              </a:rPr>
              <a:t>Let us, then, be up and doing, with a heart for any fate; still achieving, still pursuing Learn to labor and to wait. </a:t>
            </a:r>
          </a:p>
          <a:p>
            <a:pPr marL="342900" indent="-342900" algn="l">
              <a:buFont typeface="Arial" panose="020B0604020202020204" pitchFamily="34" charset="0"/>
              <a:buChar char="•"/>
            </a:pPr>
            <a:r>
              <a:rPr lang="en-US" dirty="0">
                <a:solidFill>
                  <a:schemeClr val="bg1"/>
                </a:solidFill>
              </a:rPr>
              <a:t>The poem advocates action, regardless of what the result may be. Poet uses the words be up and doing - But the reward for hard work was evident: success and wealth.</a:t>
            </a:r>
          </a:p>
          <a:p>
            <a:endParaRPr lang="en-US" dirty="0"/>
          </a:p>
        </p:txBody>
      </p:sp>
    </p:spTree>
    <p:extLst>
      <p:ext uri="{BB962C8B-B14F-4D97-AF65-F5344CB8AC3E}">
        <p14:creationId xmlns:p14="http://schemas.microsoft.com/office/powerpoint/2010/main" val="38212141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067300" y="1765300"/>
            <a:ext cx="5638800" cy="1460500"/>
          </a:xfrm>
        </p:spPr>
        <p:txBody>
          <a:bodyPr>
            <a:normAutofit fontScale="85000" lnSpcReduction="20000"/>
          </a:bodyPr>
          <a:lstStyle/>
          <a:p>
            <a:pPr marL="0" indent="0">
              <a:buNone/>
            </a:pPr>
            <a:r>
              <a:rPr lang="en-US" sz="3900" dirty="0" smtClean="0">
                <a:latin typeface="Arial Rounded MT Bold" panose="020F0704030504030204" pitchFamily="34" charset="0"/>
              </a:rPr>
              <a:t> </a:t>
            </a:r>
            <a:endParaRPr lang="en-US" sz="3900" dirty="0" smtClean="0">
              <a:latin typeface="Arial Rounded MT Bold" panose="020F0704030504030204" pitchFamily="34" charset="0"/>
            </a:endParaRPr>
          </a:p>
          <a:p>
            <a:pPr marL="0" indent="0">
              <a:buNone/>
            </a:pPr>
            <a:r>
              <a:rPr lang="en-US" sz="3900" dirty="0" smtClean="0">
                <a:latin typeface="Arial Rounded MT Bold" panose="020F0704030504030204" pitchFamily="34" charset="0"/>
              </a:rPr>
              <a:t>MA English </a:t>
            </a:r>
          </a:p>
          <a:p>
            <a:pPr marL="0" indent="0">
              <a:buNone/>
            </a:pPr>
            <a:r>
              <a:rPr lang="en-US" sz="3900" dirty="0" smtClean="0">
                <a:latin typeface="Arial Rounded MT Bold" panose="020F0704030504030204" pitchFamily="34" charset="0"/>
              </a:rPr>
              <a:t>Bangalore City College.  </a:t>
            </a:r>
          </a:p>
          <a:p>
            <a:pPr marL="0" indent="0">
              <a:buNone/>
            </a:pPr>
            <a:endParaRPr lang="en-US" dirty="0"/>
          </a:p>
        </p:txBody>
      </p:sp>
    </p:spTree>
    <p:extLst>
      <p:ext uri="{BB962C8B-B14F-4D97-AF65-F5344CB8AC3E}">
        <p14:creationId xmlns:p14="http://schemas.microsoft.com/office/powerpoint/2010/main" val="38789963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33500" y="675446"/>
            <a:ext cx="9265920" cy="937454"/>
          </a:xfrm>
        </p:spPr>
        <p:txBody>
          <a:bodyPr>
            <a:noAutofit/>
          </a:bodyPr>
          <a:lstStyle/>
          <a:p>
            <a:r>
              <a:rPr lang="en-US" sz="6600" i="1" dirty="0" smtClean="0">
                <a:latin typeface="Blackadder ITC" panose="04020505051007020D02" pitchFamily="82" charset="0"/>
              </a:rPr>
              <a:t>The Poet &amp; The Poem</a:t>
            </a:r>
            <a:endParaRPr lang="en-US" sz="6600" i="1" dirty="0">
              <a:latin typeface="Blackadder ITC" panose="04020505051007020D02" pitchFamily="82" charset="0"/>
            </a:endParaRPr>
          </a:p>
        </p:txBody>
      </p:sp>
      <p:sp>
        <p:nvSpPr>
          <p:cNvPr id="3" name="Subtitle 2"/>
          <p:cNvSpPr>
            <a:spLocks noGrp="1"/>
          </p:cNvSpPr>
          <p:nvPr>
            <p:ph type="subTitle" idx="1"/>
          </p:nvPr>
        </p:nvSpPr>
        <p:spPr>
          <a:xfrm>
            <a:off x="590843" y="1778000"/>
            <a:ext cx="11057205" cy="4904154"/>
          </a:xfrm>
        </p:spPr>
        <p:txBody>
          <a:bodyPr>
            <a:normAutofit/>
          </a:bodyPr>
          <a:lstStyle/>
          <a:p>
            <a:pPr marL="342900" indent="-342900" algn="just">
              <a:buFont typeface="Arial" panose="020B0604020202020204" pitchFamily="34" charset="0"/>
              <a:buChar char="•"/>
            </a:pPr>
            <a:r>
              <a:rPr lang="en-US" sz="2000" dirty="0"/>
              <a:t>Henry Wadsworth Longfellow (February 27, 1807 – March 24, 1882) was an American poet and educator. Longfellow was born in Portland, Maine, which was then still part of Massachusetts. He studied at Bowdoin College and became a professor at Bowdoin and later at Harvard College . </a:t>
            </a:r>
            <a:endParaRPr lang="en-US" sz="2000" dirty="0" smtClean="0"/>
          </a:p>
          <a:p>
            <a:pPr marL="342900" indent="-342900" algn="just">
              <a:buFont typeface="Arial" panose="020B0604020202020204" pitchFamily="34" charset="0"/>
              <a:buChar char="•"/>
            </a:pPr>
            <a:r>
              <a:rPr lang="en-US" sz="2000" dirty="0" smtClean="0"/>
              <a:t>Longfellow </a:t>
            </a:r>
            <a:r>
              <a:rPr lang="en-US" sz="2000" dirty="0"/>
              <a:t>wrote the poem shortly after completing lectures on German writer Johann Wolfgang von Goethe and was heavily inspired by him. He was also inspired to write it by a heartfelt conversation he had with friend and fellow professor at Harvard University Cornelius Conway Felton; the two had spent an evening "talking of matters, which lie near one's soul:–and how to bear one's self doughtily in Life's battle: and make the best of things". The next day, he wrote </a:t>
            </a:r>
            <a:r>
              <a:rPr lang="en-US" sz="2000" dirty="0" smtClean="0"/>
              <a:t>       "</a:t>
            </a:r>
            <a:r>
              <a:rPr lang="en-US" sz="2000" b="1" dirty="0"/>
              <a:t>A Psalm of Life</a:t>
            </a:r>
            <a:r>
              <a:rPr lang="en-US" sz="2000" dirty="0"/>
              <a:t>".</a:t>
            </a:r>
          </a:p>
          <a:p>
            <a:pPr marL="342900" indent="-342900" algn="just">
              <a:buFont typeface="Arial" panose="020B0604020202020204" pitchFamily="34" charset="0"/>
              <a:buChar char="•"/>
            </a:pPr>
            <a:r>
              <a:rPr lang="en-US" sz="2000" dirty="0"/>
              <a:t>The poem was first published in the October 1838 issue of The Knickerbocker, though it was attributed only to "L." Longfellow was promised five dollars for its publication, though he never received payment.</a:t>
            </a:r>
          </a:p>
          <a:p>
            <a:pPr marL="342900" indent="-342900" algn="just">
              <a:buFont typeface="Arial" panose="020B0604020202020204" pitchFamily="34" charset="0"/>
              <a:buChar char="•"/>
            </a:pPr>
            <a:r>
              <a:rPr lang="en-US" sz="2000" dirty="0"/>
              <a:t>Longfellow wrote </a:t>
            </a:r>
            <a:r>
              <a:rPr lang="en-US" sz="2000" dirty="0" smtClean="0"/>
              <a:t>"</a:t>
            </a:r>
            <a:r>
              <a:rPr lang="en-US" sz="2000" b="1" dirty="0" smtClean="0"/>
              <a:t>A Psalm of Life</a:t>
            </a:r>
            <a:r>
              <a:rPr lang="en-US" sz="2000" dirty="0" smtClean="0"/>
              <a:t>" </a:t>
            </a:r>
            <a:r>
              <a:rPr lang="en-US" sz="2000" dirty="0"/>
              <a:t>at the beginning of a period in which he showed an interest in the Judaic, particularly strong in the 1840s and 1850s.</a:t>
            </a:r>
          </a:p>
          <a:p>
            <a:pPr marL="342900" indent="-342900" algn="just">
              <a:buFont typeface="Arial" panose="020B0604020202020204" pitchFamily="34" charset="0"/>
              <a:buChar char="•"/>
            </a:pPr>
            <a:r>
              <a:rPr lang="en-US" sz="2000" dirty="0"/>
              <a:t>The poem, written in an ABAB pattern, is meant to inspire its readers to live actively, and neither to lament the past nor to take the future for granted.</a:t>
            </a:r>
          </a:p>
          <a:p>
            <a:pPr algn="l"/>
            <a:endParaRPr lang="en-US" dirty="0"/>
          </a:p>
        </p:txBody>
      </p:sp>
    </p:spTree>
    <p:extLst>
      <p:ext uri="{BB962C8B-B14F-4D97-AF65-F5344CB8AC3E}">
        <p14:creationId xmlns:p14="http://schemas.microsoft.com/office/powerpoint/2010/main" val="7162266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609600"/>
            <a:ext cx="10883900" cy="2121662"/>
          </a:xfrm>
          <a: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a:blipFill>
        </p:spPr>
        <p:txBody>
          <a:bodyPr>
            <a:normAutofit fontScale="90000"/>
          </a:bodyPr>
          <a:lstStyle/>
          <a:p>
            <a:pPr algn="ctr" fontAlgn="base"/>
            <a:r>
              <a:rPr lang="en-US" sz="4000" dirty="0">
                <a:solidFill>
                  <a:schemeClr val="bg1"/>
                </a:solidFill>
                <a:latin typeface="Gabriola" panose="04040605051002020D02" pitchFamily="82" charset="0"/>
              </a:rPr>
              <a:t>Tell me not, in mournful numbers,</a:t>
            </a:r>
            <a:br>
              <a:rPr lang="en-US" sz="4000" dirty="0">
                <a:solidFill>
                  <a:schemeClr val="bg1"/>
                </a:solidFill>
                <a:latin typeface="Gabriola" panose="04040605051002020D02" pitchFamily="82" charset="0"/>
              </a:rPr>
            </a:br>
            <a:r>
              <a:rPr lang="en-US" sz="4000" dirty="0" smtClean="0">
                <a:solidFill>
                  <a:schemeClr val="bg1"/>
                </a:solidFill>
                <a:latin typeface="Gabriola" panose="04040605051002020D02" pitchFamily="82" charset="0"/>
              </a:rPr>
              <a:t>Life </a:t>
            </a:r>
            <a:r>
              <a:rPr lang="en-US" sz="4000" dirty="0">
                <a:solidFill>
                  <a:schemeClr val="bg1"/>
                </a:solidFill>
                <a:latin typeface="Gabriola" panose="04040605051002020D02" pitchFamily="82" charset="0"/>
              </a:rPr>
              <a:t>is but an empty dream!</a:t>
            </a:r>
            <a:br>
              <a:rPr lang="en-US" sz="4000" dirty="0">
                <a:solidFill>
                  <a:schemeClr val="bg1"/>
                </a:solidFill>
                <a:latin typeface="Gabriola" panose="04040605051002020D02" pitchFamily="82" charset="0"/>
              </a:rPr>
            </a:br>
            <a:r>
              <a:rPr lang="en-US" sz="4000" dirty="0" smtClean="0">
                <a:solidFill>
                  <a:schemeClr val="bg1"/>
                </a:solidFill>
                <a:latin typeface="Gabriola" panose="04040605051002020D02" pitchFamily="82" charset="0"/>
              </a:rPr>
              <a:t>For </a:t>
            </a:r>
            <a:r>
              <a:rPr lang="en-US" sz="4000" dirty="0">
                <a:solidFill>
                  <a:schemeClr val="bg1"/>
                </a:solidFill>
                <a:latin typeface="Gabriola" panose="04040605051002020D02" pitchFamily="82" charset="0"/>
              </a:rPr>
              <a:t>the soul is dead that slumbers,</a:t>
            </a:r>
            <a:br>
              <a:rPr lang="en-US" sz="4000" dirty="0">
                <a:solidFill>
                  <a:schemeClr val="bg1"/>
                </a:solidFill>
                <a:latin typeface="Gabriola" panose="04040605051002020D02" pitchFamily="82" charset="0"/>
              </a:rPr>
            </a:br>
            <a:r>
              <a:rPr lang="en-US" sz="4000" dirty="0" smtClean="0">
                <a:solidFill>
                  <a:schemeClr val="bg1"/>
                </a:solidFill>
                <a:latin typeface="Gabriola" panose="04040605051002020D02" pitchFamily="82" charset="0"/>
              </a:rPr>
              <a:t>And </a:t>
            </a:r>
            <a:r>
              <a:rPr lang="en-US" sz="4000" dirty="0">
                <a:solidFill>
                  <a:schemeClr val="bg1"/>
                </a:solidFill>
                <a:latin typeface="Gabriola" panose="04040605051002020D02" pitchFamily="82" charset="0"/>
              </a:rPr>
              <a:t>things are not what they seem</a:t>
            </a:r>
            <a:r>
              <a:rPr lang="en-US" sz="3000" dirty="0">
                <a:solidFill>
                  <a:schemeClr val="accent2"/>
                </a:solidFill>
                <a:latin typeface="Blackadder ITC" panose="04020505051007020D02" pitchFamily="82" charset="0"/>
              </a:rPr>
              <a:t>.</a:t>
            </a:r>
            <a:r>
              <a:rPr lang="en-US" sz="3500" dirty="0">
                <a:solidFill>
                  <a:schemeClr val="accent4">
                    <a:lumMod val="20000"/>
                    <a:lumOff val="80000"/>
                  </a:schemeClr>
                </a:solidFill>
              </a:rPr>
              <a:t/>
            </a:r>
            <a:br>
              <a:rPr lang="en-US" sz="3500" dirty="0">
                <a:solidFill>
                  <a:schemeClr val="accent4">
                    <a:lumMod val="20000"/>
                    <a:lumOff val="80000"/>
                  </a:schemeClr>
                </a:solidFill>
              </a:rPr>
            </a:br>
            <a:endParaRPr lang="en-US" sz="3500" dirty="0">
              <a:solidFill>
                <a:schemeClr val="accent4">
                  <a:lumMod val="20000"/>
                  <a:lumOff val="80000"/>
                </a:schemeClr>
              </a:solidFill>
            </a:endParaRPr>
          </a:p>
        </p:txBody>
      </p:sp>
      <p:sp>
        <p:nvSpPr>
          <p:cNvPr id="5" name="TextBox 4"/>
          <p:cNvSpPr txBox="1"/>
          <p:nvPr/>
        </p:nvSpPr>
        <p:spPr>
          <a:xfrm>
            <a:off x="6147583" y="2897946"/>
            <a:ext cx="5908430" cy="3416320"/>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Longfellow uses a “sleep” metaphor in the first stanza</a:t>
            </a:r>
            <a:r>
              <a:rPr lang="en-US" dirty="0" smtClean="0">
                <a:solidFill>
                  <a:schemeClr val="bg1"/>
                </a:solidFill>
              </a:rPr>
              <a:t>.</a:t>
            </a:r>
          </a:p>
          <a:p>
            <a:r>
              <a:rPr lang="en-US" dirty="0" smtClean="0">
                <a:solidFill>
                  <a:schemeClr val="bg1"/>
                </a:solidFill>
              </a:rPr>
              <a:t> </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He starts out by saying that life is not an “empty dream.” This metaphor expresses that our lives have purpose. The idea of life being a dream suggests that it is only an illusion or that it will amount to nothing. </a:t>
            </a:r>
            <a:endParaRPr lang="en-US" dirty="0" smtClean="0">
              <a:solidFill>
                <a:schemeClr val="bg1"/>
              </a:solidFill>
            </a:endParaRP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The word “empty” emphasizes the idea of futility. He continues that metaphor in line 3 with “the soul is dead that slumbers.” If we are not realizing our life’s purpose, i.e., “slumbering,” then we are not having the impact on the world that we are meant to have</a:t>
            </a:r>
          </a:p>
        </p:txBody>
      </p:sp>
      <p:pic>
        <p:nvPicPr>
          <p:cNvPr id="6" name="Picture 5"/>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Lst>
          </a:blip>
          <a:srcRect l="3529" t="2557" b="7517"/>
          <a:stretch/>
        </p:blipFill>
        <p:spPr>
          <a:xfrm>
            <a:off x="199293" y="3721100"/>
            <a:ext cx="5795890" cy="285828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912131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537503" y="3108960"/>
            <a:ext cx="5715000" cy="3068002"/>
          </a:xfrm>
          <a:prstGeom prst="rect">
            <a:avLst/>
          </a:prstGeom>
        </p:spPr>
      </p:pic>
      <p:sp>
        <p:nvSpPr>
          <p:cNvPr id="5" name="Content Placeholder 4"/>
          <p:cNvSpPr>
            <a:spLocks noGrp="1"/>
          </p:cNvSpPr>
          <p:nvPr>
            <p:ph idx="1"/>
          </p:nvPr>
        </p:nvSpPr>
        <p:spPr>
          <a:xfrm>
            <a:off x="6799385" y="3108960"/>
            <a:ext cx="4273062" cy="2588456"/>
          </a:xfrm>
        </p:spPr>
        <p:txBody>
          <a:bodyPr>
            <a:normAutofit/>
          </a:bodyPr>
          <a:lstStyle/>
          <a:p>
            <a:r>
              <a:rPr lang="en-US" sz="1800" dirty="0" smtClean="0"/>
              <a:t>The Poet empathetically says life is real and earnest. It furnishes great opportunities for better ourselves. Grave or death is not the destination of life.</a:t>
            </a:r>
          </a:p>
          <a:p>
            <a:r>
              <a:rPr lang="en-US" sz="1800" dirty="0" smtClean="0"/>
              <a:t>The Bible contains a remark ‘Dust thou art, to dust returnest’-this is remark about the body , body vanishes but the soul does not dissolve.</a:t>
            </a:r>
            <a:endParaRPr lang="en-US" sz="1800" dirty="0"/>
          </a:p>
        </p:txBody>
      </p:sp>
      <p:sp>
        <p:nvSpPr>
          <p:cNvPr id="6" name="Title 5"/>
          <p:cNvSpPr>
            <a:spLocks noGrp="1"/>
          </p:cNvSpPr>
          <p:nvPr>
            <p:ph type="title"/>
          </p:nvPr>
        </p:nvSpPr>
        <p:spPr>
          <a:xfrm>
            <a:off x="838200" y="365125"/>
            <a:ext cx="10515600" cy="1654175"/>
          </a:xfrm>
        </p:spPr>
        <p:txBody>
          <a:bodyPr anchor="t">
            <a:noAutofit/>
          </a:bodyPr>
          <a:lstStyle/>
          <a:p>
            <a:pPr algn="ctr" fontAlgn="base"/>
            <a:r>
              <a:rPr lang="en-US" sz="3600" dirty="0" smtClean="0">
                <a:solidFill>
                  <a:schemeClr val="accent2"/>
                </a:solidFill>
                <a:latin typeface="Gabriola" panose="04040605051002020D02" pitchFamily="82" charset="0"/>
              </a:rPr>
              <a:t>Life is real! Life is earnest!</a:t>
            </a:r>
            <a:br>
              <a:rPr lang="en-US" sz="3600" dirty="0" smtClean="0">
                <a:solidFill>
                  <a:schemeClr val="accent2"/>
                </a:solidFill>
                <a:latin typeface="Gabriola" panose="04040605051002020D02" pitchFamily="82" charset="0"/>
              </a:rPr>
            </a:br>
            <a:r>
              <a:rPr lang="en-US" sz="3600" dirty="0" smtClean="0">
                <a:solidFill>
                  <a:schemeClr val="accent2"/>
                </a:solidFill>
                <a:latin typeface="Gabriola" panose="04040605051002020D02" pitchFamily="82" charset="0"/>
              </a:rPr>
              <a:t>And the grave is not its goal;</a:t>
            </a:r>
            <a:br>
              <a:rPr lang="en-US" sz="3600" dirty="0" smtClean="0">
                <a:solidFill>
                  <a:schemeClr val="accent2"/>
                </a:solidFill>
                <a:latin typeface="Gabriola" panose="04040605051002020D02" pitchFamily="82" charset="0"/>
              </a:rPr>
            </a:br>
            <a:r>
              <a:rPr lang="en-US" sz="3600" dirty="0" smtClean="0">
                <a:solidFill>
                  <a:schemeClr val="accent2"/>
                </a:solidFill>
                <a:latin typeface="Gabriola" panose="04040605051002020D02" pitchFamily="82" charset="0"/>
              </a:rPr>
              <a:t>Dust thou art, to dust returnest,</a:t>
            </a:r>
            <a:br>
              <a:rPr lang="en-US" sz="3600" dirty="0" smtClean="0">
                <a:solidFill>
                  <a:schemeClr val="accent2"/>
                </a:solidFill>
                <a:latin typeface="Gabriola" panose="04040605051002020D02" pitchFamily="82" charset="0"/>
              </a:rPr>
            </a:br>
            <a:r>
              <a:rPr lang="en-US" sz="3600" dirty="0" smtClean="0">
                <a:solidFill>
                  <a:schemeClr val="accent2"/>
                </a:solidFill>
                <a:latin typeface="Gabriola" panose="04040605051002020D02" pitchFamily="82" charset="0"/>
              </a:rPr>
              <a:t>Was not spoken of the soul</a:t>
            </a:r>
            <a:r>
              <a:rPr lang="en-US" sz="2700" dirty="0" smtClean="0">
                <a:solidFill>
                  <a:schemeClr val="accent2"/>
                </a:solidFill>
                <a:latin typeface="Gabriola" panose="04040605051002020D02" pitchFamily="82" charset="0"/>
              </a:rPr>
              <a:t>.</a:t>
            </a:r>
            <a:r>
              <a:rPr lang="en-US" sz="2700" dirty="0" smtClean="0">
                <a:solidFill>
                  <a:schemeClr val="accent2"/>
                </a:solidFill>
                <a:latin typeface="Blackadder ITC" panose="04020505051007020D02" pitchFamily="82" charset="0"/>
              </a:rPr>
              <a:t/>
            </a:r>
            <a:br>
              <a:rPr lang="en-US" sz="2700" dirty="0" smtClean="0">
                <a:solidFill>
                  <a:schemeClr val="accent2"/>
                </a:solidFill>
                <a:latin typeface="Blackadder ITC" panose="04020505051007020D02" pitchFamily="82" charset="0"/>
              </a:rPr>
            </a:br>
            <a:endParaRPr lang="en-US" sz="2700" dirty="0">
              <a:solidFill>
                <a:schemeClr val="accent2"/>
              </a:solidFill>
              <a:latin typeface="Blackadder ITC" panose="04020505051007020D02" pitchFamily="82" charset="0"/>
            </a:endParaRPr>
          </a:p>
        </p:txBody>
      </p:sp>
    </p:spTree>
    <p:extLst>
      <p:ext uri="{BB962C8B-B14F-4D97-AF65-F5344CB8AC3E}">
        <p14:creationId xmlns:p14="http://schemas.microsoft.com/office/powerpoint/2010/main" val="14648475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62000" y="4102099"/>
            <a:ext cx="9728200" cy="2235201"/>
          </a:xfrm>
        </p:spPr>
        <p:txBody>
          <a:bodyPr>
            <a:noAutofit/>
          </a:bodyPr>
          <a:lstStyle/>
          <a:p>
            <a:pPr marL="342900" indent="-342900" algn="l">
              <a:buFont typeface="Arial" panose="020B0604020202020204" pitchFamily="34" charset="0"/>
              <a:buChar char="•"/>
            </a:pPr>
            <a:r>
              <a:rPr lang="en-US" sz="2000" dirty="0" smtClean="0">
                <a:solidFill>
                  <a:schemeClr val="accent4"/>
                </a:solidFill>
              </a:rPr>
              <a:t>The Poet describes Life is meant to act at present. It is neither for enjoyment nor for sorrow.</a:t>
            </a:r>
          </a:p>
          <a:p>
            <a:pPr marL="342900" indent="-342900" algn="l">
              <a:buFont typeface="Arial" panose="020B0604020202020204" pitchFamily="34" charset="0"/>
              <a:buChar char="•"/>
            </a:pPr>
            <a:r>
              <a:rPr lang="en-US" sz="2000" dirty="0" smtClean="0">
                <a:solidFill>
                  <a:schemeClr val="accent4"/>
                </a:solidFill>
              </a:rPr>
              <a:t>Instead of paying attention to joy and sorrow we aught to act , we must not waste time in expecting a more suitable time to come.</a:t>
            </a:r>
          </a:p>
          <a:p>
            <a:pPr marL="342900" indent="-342900" algn="l">
              <a:buFont typeface="Arial" panose="020B0604020202020204" pitchFamily="34" charset="0"/>
              <a:buChar char="•"/>
            </a:pPr>
            <a:r>
              <a:rPr lang="en-US" sz="2000" dirty="0" smtClean="0">
                <a:solidFill>
                  <a:schemeClr val="accent4"/>
                </a:solidFill>
              </a:rPr>
              <a:t>We should think that tomorrow is far away from today. therefore , we must act right from now.</a:t>
            </a:r>
            <a:endParaRPr lang="en-US" sz="2000" dirty="0">
              <a:solidFill>
                <a:schemeClr val="accent4"/>
              </a:solidFill>
            </a:endParaRPr>
          </a:p>
        </p:txBody>
      </p:sp>
      <p:sp>
        <p:nvSpPr>
          <p:cNvPr id="4" name="Title 3"/>
          <p:cNvSpPr>
            <a:spLocks noGrp="1"/>
          </p:cNvSpPr>
          <p:nvPr>
            <p:ph type="ctrTitle"/>
          </p:nvPr>
        </p:nvSpPr>
        <p:spPr>
          <a:xfrm>
            <a:off x="5461000" y="482600"/>
            <a:ext cx="5029200" cy="3169926"/>
          </a:xfrm>
        </p:spPr>
        <p:txBody>
          <a:bodyPr>
            <a:noAutofit/>
          </a:bodyPr>
          <a:lstStyle/>
          <a:p>
            <a:pPr fontAlgn="base"/>
            <a:r>
              <a:rPr lang="en-US" sz="3600" dirty="0">
                <a:solidFill>
                  <a:schemeClr val="accent4"/>
                </a:solidFill>
                <a:latin typeface="Gabriola" panose="04040605051002020D02" pitchFamily="82" charset="0"/>
              </a:rPr>
              <a:t>Not enjoyment, and not sorrow,</a:t>
            </a:r>
            <a:br>
              <a:rPr lang="en-US" sz="3600" dirty="0">
                <a:solidFill>
                  <a:schemeClr val="accent4"/>
                </a:solidFill>
                <a:latin typeface="Gabriola" panose="04040605051002020D02" pitchFamily="82" charset="0"/>
              </a:rPr>
            </a:br>
            <a:r>
              <a:rPr lang="en-US" sz="3600" dirty="0">
                <a:solidFill>
                  <a:schemeClr val="accent4"/>
                </a:solidFill>
                <a:latin typeface="Gabriola" panose="04040605051002020D02" pitchFamily="82" charset="0"/>
              </a:rPr>
              <a:t>   Is our destined end or way;</a:t>
            </a:r>
            <a:br>
              <a:rPr lang="en-US" sz="3600" dirty="0">
                <a:solidFill>
                  <a:schemeClr val="accent4"/>
                </a:solidFill>
                <a:latin typeface="Gabriola" panose="04040605051002020D02" pitchFamily="82" charset="0"/>
              </a:rPr>
            </a:br>
            <a:r>
              <a:rPr lang="en-US" sz="3600" dirty="0" smtClean="0">
                <a:solidFill>
                  <a:schemeClr val="accent4"/>
                </a:solidFill>
                <a:latin typeface="Gabriola" panose="04040605051002020D02" pitchFamily="82" charset="0"/>
              </a:rPr>
              <a:t>But </a:t>
            </a:r>
            <a:r>
              <a:rPr lang="en-US" sz="3600" dirty="0">
                <a:solidFill>
                  <a:schemeClr val="accent4"/>
                </a:solidFill>
                <a:latin typeface="Gabriola" panose="04040605051002020D02" pitchFamily="82" charset="0"/>
              </a:rPr>
              <a:t>to act, that each to-morrow</a:t>
            </a:r>
            <a:br>
              <a:rPr lang="en-US" sz="3600" dirty="0">
                <a:solidFill>
                  <a:schemeClr val="accent4"/>
                </a:solidFill>
                <a:latin typeface="Gabriola" panose="04040605051002020D02" pitchFamily="82" charset="0"/>
              </a:rPr>
            </a:br>
            <a:r>
              <a:rPr lang="en-US" sz="3600" dirty="0" smtClean="0">
                <a:solidFill>
                  <a:schemeClr val="accent4"/>
                </a:solidFill>
                <a:latin typeface="Gabriola" panose="04040605051002020D02" pitchFamily="82" charset="0"/>
              </a:rPr>
              <a:t>Find </a:t>
            </a:r>
            <a:r>
              <a:rPr lang="en-US" sz="3600" dirty="0">
                <a:solidFill>
                  <a:schemeClr val="accent4"/>
                </a:solidFill>
                <a:latin typeface="Gabriola" panose="04040605051002020D02" pitchFamily="82" charset="0"/>
              </a:rPr>
              <a:t>us farther than to-day.</a:t>
            </a:r>
            <a:r>
              <a:rPr lang="en-US" sz="3600" dirty="0">
                <a:solidFill>
                  <a:schemeClr val="accent2"/>
                </a:solidFill>
                <a:latin typeface="Gabriola" panose="04040605051002020D02" pitchFamily="82" charset="0"/>
              </a:rPr>
              <a:t/>
            </a:r>
            <a:br>
              <a:rPr lang="en-US" sz="3600" dirty="0">
                <a:solidFill>
                  <a:schemeClr val="accent2"/>
                </a:solidFill>
                <a:latin typeface="Gabriola" panose="04040605051002020D02" pitchFamily="82" charset="0"/>
              </a:rPr>
            </a:br>
            <a:endParaRPr lang="en-US" sz="3600" dirty="0">
              <a:solidFill>
                <a:schemeClr val="accent2"/>
              </a:solidFill>
              <a:latin typeface="Gabriola" panose="04040605051002020D02" pitchFamily="82" charset="0"/>
            </a:endParaRP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a:xfrm>
            <a:off x="441325" y="590550"/>
            <a:ext cx="5184775" cy="3061976"/>
          </a:xfrm>
          <a:prstGeom prst="rect">
            <a:avLst/>
          </a:prstGeom>
        </p:spPr>
      </p:pic>
    </p:spTree>
    <p:extLst>
      <p:ext uri="{BB962C8B-B14F-4D97-AF65-F5344CB8AC3E}">
        <p14:creationId xmlns:p14="http://schemas.microsoft.com/office/powerpoint/2010/main" val="25288348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685801"/>
            <a:ext cx="9144000" cy="1816100"/>
          </a:xfrm>
        </p:spPr>
        <p:txBody>
          <a:bodyPr>
            <a:noAutofit/>
          </a:bodyPr>
          <a:lstStyle/>
          <a:p>
            <a:pPr fontAlgn="base"/>
            <a:r>
              <a:rPr lang="en-US" sz="3600" dirty="0">
                <a:solidFill>
                  <a:srgbClr val="0070C0"/>
                </a:solidFill>
                <a:latin typeface="Gabriola" panose="04040605051002020D02" pitchFamily="82" charset="0"/>
              </a:rPr>
              <a:t>Art is long, and Time is fleeting,</a:t>
            </a:r>
            <a:br>
              <a:rPr lang="en-US" sz="3600" dirty="0">
                <a:solidFill>
                  <a:srgbClr val="0070C0"/>
                </a:solidFill>
                <a:latin typeface="Gabriola" panose="04040605051002020D02" pitchFamily="82" charset="0"/>
              </a:rPr>
            </a:br>
            <a:r>
              <a:rPr lang="en-US" sz="3600" dirty="0" smtClean="0">
                <a:solidFill>
                  <a:srgbClr val="0070C0"/>
                </a:solidFill>
                <a:latin typeface="Gabriola" panose="04040605051002020D02" pitchFamily="82" charset="0"/>
              </a:rPr>
              <a:t>And </a:t>
            </a:r>
            <a:r>
              <a:rPr lang="en-US" sz="3600" dirty="0">
                <a:solidFill>
                  <a:srgbClr val="0070C0"/>
                </a:solidFill>
                <a:latin typeface="Gabriola" panose="04040605051002020D02" pitchFamily="82" charset="0"/>
              </a:rPr>
              <a:t>our hearts, though stout and brave,</a:t>
            </a:r>
            <a:br>
              <a:rPr lang="en-US" sz="3600" dirty="0">
                <a:solidFill>
                  <a:srgbClr val="0070C0"/>
                </a:solidFill>
                <a:latin typeface="Gabriola" panose="04040605051002020D02" pitchFamily="82" charset="0"/>
              </a:rPr>
            </a:br>
            <a:r>
              <a:rPr lang="en-US" sz="3600" dirty="0" smtClean="0">
                <a:solidFill>
                  <a:srgbClr val="0070C0"/>
                </a:solidFill>
                <a:latin typeface="Gabriola" panose="04040605051002020D02" pitchFamily="82" charset="0"/>
              </a:rPr>
              <a:t>Still</a:t>
            </a:r>
            <a:r>
              <a:rPr lang="en-US" sz="3600" dirty="0">
                <a:solidFill>
                  <a:srgbClr val="0070C0"/>
                </a:solidFill>
                <a:latin typeface="Gabriola" panose="04040605051002020D02" pitchFamily="82" charset="0"/>
              </a:rPr>
              <a:t>, like muffled drums, are beating</a:t>
            </a:r>
            <a:br>
              <a:rPr lang="en-US" sz="3600" dirty="0">
                <a:solidFill>
                  <a:srgbClr val="0070C0"/>
                </a:solidFill>
                <a:latin typeface="Gabriola" panose="04040605051002020D02" pitchFamily="82" charset="0"/>
              </a:rPr>
            </a:br>
            <a:r>
              <a:rPr lang="en-US" sz="3600" dirty="0" smtClean="0">
                <a:solidFill>
                  <a:srgbClr val="0070C0"/>
                </a:solidFill>
                <a:latin typeface="Gabriola" panose="04040605051002020D02" pitchFamily="82" charset="0"/>
              </a:rPr>
              <a:t>Funeral </a:t>
            </a:r>
            <a:r>
              <a:rPr lang="en-US" sz="3600" dirty="0">
                <a:solidFill>
                  <a:srgbClr val="0070C0"/>
                </a:solidFill>
                <a:latin typeface="Gabriola" panose="04040605051002020D02" pitchFamily="82" charset="0"/>
              </a:rPr>
              <a:t>marches to the grave.</a:t>
            </a:r>
            <a:r>
              <a:rPr lang="en-US" sz="2700" dirty="0">
                <a:latin typeface="Blackadder ITC" panose="04020505051007020D02" pitchFamily="82" charset="0"/>
              </a:rPr>
              <a:t/>
            </a:r>
            <a:br>
              <a:rPr lang="en-US" sz="2700" dirty="0">
                <a:latin typeface="Blackadder ITC" panose="04020505051007020D02" pitchFamily="82" charset="0"/>
              </a:rPr>
            </a:br>
            <a:endParaRPr lang="en-US" sz="2700" dirty="0">
              <a:latin typeface="Blackadder ITC" panose="04020505051007020D02" pitchFamily="82" charset="0"/>
            </a:endParaRPr>
          </a:p>
        </p:txBody>
      </p:sp>
      <p:sp>
        <p:nvSpPr>
          <p:cNvPr id="3" name="Subtitle 2"/>
          <p:cNvSpPr>
            <a:spLocks noGrp="1"/>
          </p:cNvSpPr>
          <p:nvPr>
            <p:ph type="subTitle" idx="1"/>
          </p:nvPr>
        </p:nvSpPr>
        <p:spPr>
          <a:xfrm>
            <a:off x="5867400" y="2659063"/>
            <a:ext cx="5308600" cy="3690938"/>
          </a:xfrm>
        </p:spPr>
        <p:txBody>
          <a:bodyPr>
            <a:normAutofit/>
          </a:bodyPr>
          <a:lstStyle/>
          <a:p>
            <a:pPr marL="342900" indent="-342900" algn="l">
              <a:buFont typeface="Arial" panose="020B0604020202020204" pitchFamily="34" charset="0"/>
              <a:buChar char="•"/>
            </a:pPr>
            <a:r>
              <a:rPr lang="en-US" dirty="0" smtClean="0">
                <a:solidFill>
                  <a:schemeClr val="bg1"/>
                </a:solidFill>
              </a:rPr>
              <a:t>In the above stanza , poet describes that death envelopes all – the weak, the brave &amp; the coward, all of us are marching to each other’s grave .</a:t>
            </a:r>
          </a:p>
          <a:p>
            <a:pPr marL="342900" indent="-342900" algn="l">
              <a:buFont typeface="Arial" panose="020B0604020202020204" pitchFamily="34" charset="0"/>
              <a:buChar char="•"/>
            </a:pPr>
            <a:r>
              <a:rPr lang="en-US" dirty="0" smtClean="0">
                <a:solidFill>
                  <a:schemeClr val="bg1"/>
                </a:solidFill>
              </a:rPr>
              <a:t>The poet describes that life is getting shorter day by day ,as the time runs away everybody of us are loosing our valuable period of life.</a:t>
            </a:r>
          </a:p>
          <a:p>
            <a:pPr marL="342900" indent="-342900" algn="l">
              <a:buFont typeface="Arial" panose="020B0604020202020204" pitchFamily="34" charset="0"/>
              <a:buChar char="•"/>
            </a:pPr>
            <a:r>
              <a:rPr lang="en-US" dirty="0" smtClean="0">
                <a:solidFill>
                  <a:schemeClr val="bg1"/>
                </a:solidFill>
              </a:rPr>
              <a:t>Therefore in such short period a long art cannot be tried and achieved.</a:t>
            </a:r>
            <a:endParaRPr lang="en-US" dirty="0">
              <a:solidFill>
                <a:schemeClr val="bg1"/>
              </a:solidFill>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190501" y="2354263"/>
            <a:ext cx="5348142" cy="39957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91977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0500" y="719138"/>
            <a:ext cx="10121900" cy="2620962"/>
          </a:xfrm>
        </p:spPr>
        <p:txBody>
          <a:bodyPr>
            <a:noAutofit/>
          </a:bodyPr>
          <a:lstStyle/>
          <a:p>
            <a:pPr fontAlgn="base">
              <a:lnSpc>
                <a:spcPct val="100000"/>
              </a:lnSpc>
            </a:pPr>
            <a:r>
              <a:rPr lang="en-US" sz="3600" dirty="0" smtClean="0">
                <a:latin typeface="Gabriola" panose="04040605051002020D02" pitchFamily="82" charset="0"/>
              </a:rPr>
              <a:t>In the world’s broad field of battle,</a:t>
            </a:r>
            <a:br>
              <a:rPr lang="en-US" sz="3600" dirty="0" smtClean="0">
                <a:latin typeface="Gabriola" panose="04040605051002020D02" pitchFamily="82" charset="0"/>
              </a:rPr>
            </a:br>
            <a:r>
              <a:rPr lang="en-US" sz="3600" dirty="0" smtClean="0">
                <a:latin typeface="Gabriola" panose="04040605051002020D02" pitchFamily="82" charset="0"/>
              </a:rPr>
              <a:t>In the bivouac of Life,</a:t>
            </a:r>
            <a:br>
              <a:rPr lang="en-US" sz="3600" dirty="0" smtClean="0">
                <a:latin typeface="Gabriola" panose="04040605051002020D02" pitchFamily="82" charset="0"/>
              </a:rPr>
            </a:br>
            <a:r>
              <a:rPr lang="en-US" sz="3600" dirty="0" smtClean="0">
                <a:latin typeface="Gabriola" panose="04040605051002020D02" pitchFamily="82" charset="0"/>
              </a:rPr>
              <a:t>Be not like dumb, driven cattle!</a:t>
            </a:r>
            <a:br>
              <a:rPr lang="en-US" sz="3600" dirty="0" smtClean="0">
                <a:latin typeface="Gabriola" panose="04040605051002020D02" pitchFamily="82" charset="0"/>
              </a:rPr>
            </a:br>
            <a:r>
              <a:rPr lang="en-US" sz="3600" dirty="0" smtClean="0">
                <a:latin typeface="Gabriola" panose="04040605051002020D02" pitchFamily="82" charset="0"/>
              </a:rPr>
              <a:t> Be a hero in the strife!</a:t>
            </a:r>
            <a:r>
              <a:rPr lang="en-US" sz="3600" dirty="0">
                <a:latin typeface="Gabriola" panose="04040605051002020D02" pitchFamily="82" charset="0"/>
              </a:rPr>
              <a:t/>
            </a:r>
            <a:br>
              <a:rPr lang="en-US" sz="3600" dirty="0">
                <a:latin typeface="Gabriola" panose="04040605051002020D02" pitchFamily="82" charset="0"/>
              </a:rPr>
            </a:br>
            <a:endParaRPr lang="en-US" sz="3600" dirty="0">
              <a:latin typeface="Gabriola" panose="04040605051002020D02" pitchFamily="82" charset="0"/>
            </a:endParaRPr>
          </a:p>
        </p:txBody>
      </p:sp>
      <p:sp>
        <p:nvSpPr>
          <p:cNvPr id="3" name="Subtitle 2"/>
          <p:cNvSpPr>
            <a:spLocks noGrp="1"/>
          </p:cNvSpPr>
          <p:nvPr>
            <p:ph type="subTitle" idx="1"/>
          </p:nvPr>
        </p:nvSpPr>
        <p:spPr>
          <a:xfrm>
            <a:off x="6616700" y="3200400"/>
            <a:ext cx="4508500" cy="3759200"/>
          </a:xfrm>
        </p:spPr>
        <p:txBody>
          <a:bodyPr numCol="2">
            <a:normAutofit fontScale="25000" lnSpcReduction="20000"/>
          </a:bodyPr>
          <a:lstStyle/>
          <a:p>
            <a:endParaRPr lang="en-US" sz="7200" dirty="0" smtClean="0">
              <a:solidFill>
                <a:schemeClr val="bg1"/>
              </a:solidFill>
            </a:endParaRPr>
          </a:p>
          <a:p>
            <a:pPr algn="l"/>
            <a:r>
              <a:rPr lang="en-US" sz="7200" dirty="0" smtClean="0">
                <a:solidFill>
                  <a:schemeClr val="bg1"/>
                </a:solidFill>
              </a:rPr>
              <a:t>• In above stanza the </a:t>
            </a:r>
            <a:r>
              <a:rPr lang="en-US" sz="7200" dirty="0">
                <a:solidFill>
                  <a:schemeClr val="bg1"/>
                </a:solidFill>
              </a:rPr>
              <a:t>battle metaphor suggests the struggles and conflicts of the world. Longfellow experienced some personal struggles right around the time of his writing this poem. Examples of conflicts during this time in America are slavery, economic struggles related to industrialism, and the fight for women’s rights. </a:t>
            </a:r>
            <a:endParaRPr lang="en-US" sz="7200" dirty="0" smtClean="0">
              <a:solidFill>
                <a:schemeClr val="bg1"/>
              </a:solidFill>
            </a:endParaRPr>
          </a:p>
          <a:p>
            <a:endParaRPr lang="en-US" sz="7200" dirty="0" smtClean="0">
              <a:solidFill>
                <a:schemeClr val="bg1"/>
              </a:solidFill>
            </a:endParaRPr>
          </a:p>
          <a:p>
            <a:pPr algn="l"/>
            <a:r>
              <a:rPr lang="en-US" sz="7200" dirty="0" smtClean="0">
                <a:solidFill>
                  <a:schemeClr val="bg1"/>
                </a:solidFill>
              </a:rPr>
              <a:t>• </a:t>
            </a:r>
            <a:r>
              <a:rPr lang="en-US" sz="7200" dirty="0">
                <a:solidFill>
                  <a:schemeClr val="bg1"/>
                </a:solidFill>
              </a:rPr>
              <a:t>The cattle metaphor states that we are not just dumb animals. We have minds and souls. We should just go wherever outside forces “drive” us; rather, we should live with purpose. </a:t>
            </a:r>
          </a:p>
          <a:p>
            <a:endParaRPr lang="en-US" dirty="0">
              <a:solidFill>
                <a:schemeClr val="bg1"/>
              </a:solidFill>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01625" y="3848100"/>
            <a:ext cx="1962150" cy="1409700"/>
          </a:xfrm>
          <a:prstGeom prst="rect">
            <a:avLst/>
          </a:prstGeom>
        </p:spPr>
      </p:pic>
      <p:sp>
        <p:nvSpPr>
          <p:cNvPr id="5" name="Right Arrow 4"/>
          <p:cNvSpPr/>
          <p:nvPr/>
        </p:nvSpPr>
        <p:spPr>
          <a:xfrm>
            <a:off x="2565400" y="4267200"/>
            <a:ext cx="7493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3757612" y="3848100"/>
            <a:ext cx="2465388" cy="1409700"/>
          </a:xfrm>
          <a:prstGeom prst="rect">
            <a:avLst/>
          </a:prstGeom>
        </p:spPr>
      </p:pic>
    </p:spTree>
    <p:extLst>
      <p:ext uri="{BB962C8B-B14F-4D97-AF65-F5344CB8AC3E}">
        <p14:creationId xmlns:p14="http://schemas.microsoft.com/office/powerpoint/2010/main" val="7782318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596900"/>
            <a:ext cx="8305800" cy="2546350"/>
          </a:xfrm>
        </p:spPr>
        <p:txBody>
          <a:bodyPr>
            <a:noAutofit/>
          </a:bodyPr>
          <a:lstStyle/>
          <a:p>
            <a:pPr fontAlgn="base"/>
            <a:r>
              <a:rPr lang="en-US" sz="3600" dirty="0">
                <a:solidFill>
                  <a:srgbClr val="002060"/>
                </a:solidFill>
                <a:latin typeface="Gabriola" panose="04040605051002020D02" pitchFamily="82" charset="0"/>
              </a:rPr>
              <a:t>Trust no Future, </a:t>
            </a:r>
            <a:r>
              <a:rPr lang="en-US" sz="3600" dirty="0" err="1">
                <a:solidFill>
                  <a:srgbClr val="002060"/>
                </a:solidFill>
                <a:latin typeface="Gabriola" panose="04040605051002020D02" pitchFamily="82" charset="0"/>
              </a:rPr>
              <a:t>howe’er</a:t>
            </a:r>
            <a:r>
              <a:rPr lang="en-US" sz="3600" dirty="0">
                <a:solidFill>
                  <a:srgbClr val="002060"/>
                </a:solidFill>
                <a:latin typeface="Gabriola" panose="04040605051002020D02" pitchFamily="82" charset="0"/>
              </a:rPr>
              <a:t> pleasant!</a:t>
            </a:r>
            <a:br>
              <a:rPr lang="en-US" sz="3600" dirty="0">
                <a:solidFill>
                  <a:srgbClr val="002060"/>
                </a:solidFill>
                <a:latin typeface="Gabriola" panose="04040605051002020D02" pitchFamily="82" charset="0"/>
              </a:rPr>
            </a:br>
            <a:r>
              <a:rPr lang="en-US" sz="3600" dirty="0">
                <a:solidFill>
                  <a:srgbClr val="002060"/>
                </a:solidFill>
                <a:latin typeface="Gabriola" panose="04040605051002020D02" pitchFamily="82" charset="0"/>
              </a:rPr>
              <a:t>  Let the dead Past bury its dead!</a:t>
            </a:r>
            <a:br>
              <a:rPr lang="en-US" sz="3600" dirty="0">
                <a:solidFill>
                  <a:srgbClr val="002060"/>
                </a:solidFill>
                <a:latin typeface="Gabriola" panose="04040605051002020D02" pitchFamily="82" charset="0"/>
              </a:rPr>
            </a:br>
            <a:r>
              <a:rPr lang="en-US" sz="3600" dirty="0" smtClean="0">
                <a:solidFill>
                  <a:srgbClr val="002060"/>
                </a:solidFill>
                <a:latin typeface="Gabriola" panose="04040605051002020D02" pitchFamily="82" charset="0"/>
              </a:rPr>
              <a:t>Act</a:t>
            </a:r>
            <a:r>
              <a:rPr lang="en-US" sz="3600" dirty="0">
                <a:solidFill>
                  <a:srgbClr val="002060"/>
                </a:solidFill>
                <a:latin typeface="Gabriola" panose="04040605051002020D02" pitchFamily="82" charset="0"/>
              </a:rPr>
              <a:t>,— act in the living Present!</a:t>
            </a:r>
            <a:br>
              <a:rPr lang="en-US" sz="3600" dirty="0">
                <a:solidFill>
                  <a:srgbClr val="002060"/>
                </a:solidFill>
                <a:latin typeface="Gabriola" panose="04040605051002020D02" pitchFamily="82" charset="0"/>
              </a:rPr>
            </a:br>
            <a:r>
              <a:rPr lang="en-US" sz="3600" dirty="0">
                <a:solidFill>
                  <a:srgbClr val="002060"/>
                </a:solidFill>
                <a:latin typeface="Gabriola" panose="04040605051002020D02" pitchFamily="82" charset="0"/>
              </a:rPr>
              <a:t> Heart within, and God </a:t>
            </a:r>
            <a:r>
              <a:rPr lang="en-US" sz="3600" dirty="0" err="1">
                <a:solidFill>
                  <a:srgbClr val="002060"/>
                </a:solidFill>
                <a:latin typeface="Gabriola" panose="04040605051002020D02" pitchFamily="82" charset="0"/>
              </a:rPr>
              <a:t>o’erhead</a:t>
            </a:r>
            <a:r>
              <a:rPr lang="en-US" sz="3600" dirty="0">
                <a:solidFill>
                  <a:srgbClr val="002060"/>
                </a:solidFill>
                <a:latin typeface="Gabriola" panose="04040605051002020D02" pitchFamily="82" charset="0"/>
              </a:rPr>
              <a:t>!</a:t>
            </a:r>
            <a:br>
              <a:rPr lang="en-US" sz="3600" dirty="0">
                <a:solidFill>
                  <a:srgbClr val="002060"/>
                </a:solidFill>
                <a:latin typeface="Gabriola" panose="04040605051002020D02" pitchFamily="82" charset="0"/>
              </a:rPr>
            </a:br>
            <a:endParaRPr lang="en-US" sz="3600" dirty="0">
              <a:solidFill>
                <a:srgbClr val="002060"/>
              </a:solidFill>
              <a:latin typeface="Gabriola" panose="04040605051002020D02" pitchFamily="82" charset="0"/>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266700" y="2990850"/>
            <a:ext cx="5829300" cy="3867150"/>
          </a:xfrm>
          <a:prstGeom prst="rect">
            <a:avLst/>
          </a:prstGeom>
        </p:spPr>
      </p:pic>
      <p:sp>
        <p:nvSpPr>
          <p:cNvPr id="3" name="Subtitle 2"/>
          <p:cNvSpPr>
            <a:spLocks noGrp="1"/>
          </p:cNvSpPr>
          <p:nvPr>
            <p:ph type="subTitle" idx="1"/>
          </p:nvPr>
        </p:nvSpPr>
        <p:spPr>
          <a:xfrm>
            <a:off x="6502400" y="3268662"/>
            <a:ext cx="4673600" cy="3246437"/>
          </a:xfrm>
        </p:spPr>
        <p:txBody>
          <a:bodyPr>
            <a:normAutofit fontScale="92500"/>
          </a:bodyPr>
          <a:lstStyle/>
          <a:p>
            <a:pPr marL="342900" indent="-342900" algn="l">
              <a:buFont typeface="Arial" panose="020B0604020202020204" pitchFamily="34" charset="0"/>
              <a:buChar char="•"/>
            </a:pPr>
            <a:r>
              <a:rPr lang="en-US" dirty="0" smtClean="0">
                <a:solidFill>
                  <a:schemeClr val="accent2">
                    <a:lumMod val="75000"/>
                  </a:schemeClr>
                </a:solidFill>
              </a:rPr>
              <a:t>In above stanza poet describes the right time to work is present , neither the past or future is suitable – The Future may seem pleasant &amp; the past is already passed and buried like dead.</a:t>
            </a:r>
          </a:p>
          <a:p>
            <a:pPr marL="342900" indent="-342900" algn="l">
              <a:buFont typeface="Arial" panose="020B0604020202020204" pitchFamily="34" charset="0"/>
              <a:buChar char="•"/>
            </a:pPr>
            <a:r>
              <a:rPr lang="en-US" dirty="0" smtClean="0">
                <a:solidFill>
                  <a:schemeClr val="accent2">
                    <a:lumMod val="75000"/>
                  </a:schemeClr>
                </a:solidFill>
              </a:rPr>
              <a:t>We are left only with the present and should act in this time and in our heart we must keep faith in God and he shall reward us for our work</a:t>
            </a:r>
            <a:endParaRPr lang="en-US" dirty="0">
              <a:solidFill>
                <a:schemeClr val="accent2">
                  <a:lumMod val="75000"/>
                </a:schemeClr>
              </a:solidFill>
            </a:endParaRPr>
          </a:p>
        </p:txBody>
      </p:sp>
    </p:spTree>
    <p:extLst>
      <p:ext uri="{BB962C8B-B14F-4D97-AF65-F5344CB8AC3E}">
        <p14:creationId xmlns:p14="http://schemas.microsoft.com/office/powerpoint/2010/main" val="33907737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887537"/>
          </a:xfrm>
          <a: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a:blipFill>
        </p:spPr>
        <p:txBody>
          <a:bodyPr>
            <a:noAutofit/>
          </a:bodyPr>
          <a:lstStyle/>
          <a:p>
            <a:pPr fontAlgn="base"/>
            <a:r>
              <a:rPr lang="en-US" sz="3600" dirty="0">
                <a:latin typeface="Gabriola" panose="04040605051002020D02" pitchFamily="82" charset="0"/>
              </a:rPr>
              <a:t>Lives of great men all remind us</a:t>
            </a:r>
            <a:br>
              <a:rPr lang="en-US" sz="3600" dirty="0">
                <a:latin typeface="Gabriola" panose="04040605051002020D02" pitchFamily="82" charset="0"/>
              </a:rPr>
            </a:br>
            <a:r>
              <a:rPr lang="en-US" sz="3600" dirty="0">
                <a:latin typeface="Gabriola" panose="04040605051002020D02" pitchFamily="82" charset="0"/>
              </a:rPr>
              <a:t> We can make our lives sublime,</a:t>
            </a:r>
            <a:br>
              <a:rPr lang="en-US" sz="3600" dirty="0">
                <a:latin typeface="Gabriola" panose="04040605051002020D02" pitchFamily="82" charset="0"/>
              </a:rPr>
            </a:br>
            <a:r>
              <a:rPr lang="en-US" sz="3600" dirty="0" smtClean="0">
                <a:latin typeface="Gabriola" panose="04040605051002020D02" pitchFamily="82" charset="0"/>
              </a:rPr>
              <a:t>And</a:t>
            </a:r>
            <a:r>
              <a:rPr lang="en-US" sz="3600" dirty="0">
                <a:latin typeface="Gabriola" panose="04040605051002020D02" pitchFamily="82" charset="0"/>
              </a:rPr>
              <a:t>, departing, leave behind us</a:t>
            </a:r>
            <a:br>
              <a:rPr lang="en-US" sz="3600" dirty="0">
                <a:latin typeface="Gabriola" panose="04040605051002020D02" pitchFamily="82" charset="0"/>
              </a:rPr>
            </a:br>
            <a:r>
              <a:rPr lang="en-US" sz="3600" dirty="0">
                <a:latin typeface="Gabriola" panose="04040605051002020D02" pitchFamily="82" charset="0"/>
              </a:rPr>
              <a:t> Footprints on the sands of time;</a:t>
            </a:r>
            <a:br>
              <a:rPr lang="en-US" sz="3600" dirty="0">
                <a:latin typeface="Gabriola" panose="04040605051002020D02" pitchFamily="82" charset="0"/>
              </a:rPr>
            </a:br>
            <a:endParaRPr lang="en-US" sz="3600" dirty="0">
              <a:latin typeface="Gabriola" panose="04040605051002020D02" pitchFamily="82" charset="0"/>
            </a:endParaRPr>
          </a:p>
        </p:txBody>
      </p:sp>
      <p:sp>
        <p:nvSpPr>
          <p:cNvPr id="3" name="Subtitle 2"/>
          <p:cNvSpPr>
            <a:spLocks noGrp="1"/>
          </p:cNvSpPr>
          <p:nvPr>
            <p:ph type="subTitle" idx="1"/>
          </p:nvPr>
        </p:nvSpPr>
        <p:spPr/>
        <p:txBody>
          <a:bodyPr>
            <a:normAutofit fontScale="85000" lnSpcReduction="10000"/>
          </a:bodyPr>
          <a:lstStyle/>
          <a:p>
            <a:pPr marL="342900" indent="-342900">
              <a:buFont typeface="Arial" panose="020B0604020202020204" pitchFamily="34" charset="0"/>
              <a:buChar char="•"/>
            </a:pPr>
            <a:r>
              <a:rPr lang="en-US" dirty="0"/>
              <a:t>The Poet wants us to follow great men as an example to elevate to a high degree of moral or spiritual purity or excellence. </a:t>
            </a:r>
          </a:p>
          <a:p>
            <a:r>
              <a:rPr lang="en-US" dirty="0"/>
              <a:t> </a:t>
            </a:r>
          </a:p>
          <a:p>
            <a:pPr marL="342900" indent="-342900">
              <a:buFont typeface="Arial" panose="020B0604020202020204" pitchFamily="34" charset="0"/>
              <a:buChar char="•"/>
            </a:pPr>
            <a:r>
              <a:rPr lang="en-US" dirty="0"/>
              <a:t>Longfellow’s poem is talking about the mark we make on the world, while in the poem, the footprints belong to God who carries us through life’s difficult times. </a:t>
            </a:r>
          </a:p>
          <a:p>
            <a:endParaRPr lang="en-US" dirty="0"/>
          </a:p>
        </p:txBody>
      </p:sp>
    </p:spTree>
    <p:extLst>
      <p:ext uri="{BB962C8B-B14F-4D97-AF65-F5344CB8AC3E}">
        <p14:creationId xmlns:p14="http://schemas.microsoft.com/office/powerpoint/2010/main" val="38092807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270</TotalTime>
  <Words>747</Words>
  <Application>Microsoft Office PowerPoint</Application>
  <PresentationFormat>Widescreen</PresentationFormat>
  <Paragraphs>44</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Arial Rounded MT Bold</vt:lpstr>
      <vt:lpstr>Blackadder ITC</vt:lpstr>
      <vt:lpstr>Calibri</vt:lpstr>
      <vt:lpstr>Calibri Light</vt:lpstr>
      <vt:lpstr>Gabriola</vt:lpstr>
      <vt:lpstr>Office Theme</vt:lpstr>
      <vt:lpstr>PowerPoint Presentation</vt:lpstr>
      <vt:lpstr>The Poet &amp; The Poem</vt:lpstr>
      <vt:lpstr>Tell me not, in mournful numbers, Life is but an empty dream! For the soul is dead that slumbers, And things are not what they seem. </vt:lpstr>
      <vt:lpstr>Life is real! Life is earnest! And the grave is not its goal; Dust thou art, to dust returnest, Was not spoken of the soul. </vt:lpstr>
      <vt:lpstr>Not enjoyment, and not sorrow,    Is our destined end or way; But to act, that each to-morrow Find us farther than to-day. </vt:lpstr>
      <vt:lpstr>Art is long, and Time is fleeting, And our hearts, though stout and brave, Still, like muffled drums, are beating Funeral marches to the grave. </vt:lpstr>
      <vt:lpstr>In the world’s broad field of battle, In the bivouac of Life, Be not like dumb, driven cattle!  Be a hero in the strife! </vt:lpstr>
      <vt:lpstr>Trust no Future, howe’er pleasant!   Let the dead Past bury its dead! Act,— act in the living Present!  Heart within, and God o’erhead! </vt:lpstr>
      <vt:lpstr>Lives of great men all remind us  We can make our lives sublime, And, departing, leave behind us  Footprints on the sands of time; </vt:lpstr>
      <vt:lpstr>Footprints, that perhaps another,  Sailing o’er life’s solemn main, A forlorn and shipwrecked brother,  Seeing, shall take heart again. </vt:lpstr>
      <vt:lpstr>Let us, then, be up and doing, With a heart for any fate; Still achieving, still pursuing, Learn to labor and to wait. </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 Salman Zuhair Khan</dc:creator>
  <cp:lastModifiedBy>RePack by Diakov</cp:lastModifiedBy>
  <cp:revision>56</cp:revision>
  <dcterms:created xsi:type="dcterms:W3CDTF">2019-12-01T11:29:42Z</dcterms:created>
  <dcterms:modified xsi:type="dcterms:W3CDTF">2019-12-03T04:31:47Z</dcterms:modified>
</cp:coreProperties>
</file>