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  <p:sldId id="259" r:id="rId3"/>
    <p:sldId id="258" r:id="rId4"/>
    <p:sldId id="257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9" autoAdjust="0"/>
  </p:normalViewPr>
  <p:slideViewPr>
    <p:cSldViewPr>
      <p:cViewPr varScale="1">
        <p:scale>
          <a:sx n="42" d="100"/>
          <a:sy n="42" d="100"/>
        </p:scale>
        <p:origin x="132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8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Help:IPA/French" TargetMode="External"/><Relationship Id="rId7" Type="http://schemas.openxmlformats.org/officeDocument/2006/relationships/hyperlink" Target="https://en.wikipedia.org/wiki/Charles_Sanders_Peirce" TargetMode="External"/><Relationship Id="rId2" Type="http://schemas.openxmlformats.org/officeDocument/2006/relationships/hyperlink" Target="https://en.wikipedia.org/wiki/Help:IPA/English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Semiotics" TargetMode="External"/><Relationship Id="rId5" Type="http://schemas.openxmlformats.org/officeDocument/2006/relationships/hyperlink" Target="https://en.wikipedia.org/wiki/Linguistics" TargetMode="External"/><Relationship Id="rId4" Type="http://schemas.openxmlformats.org/officeDocument/2006/relationships/hyperlink" Target="https://en.wikipedia.org/wiki/Switzerland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Morphology_(linguistics)#cite_note-3" TargetMode="External"/><Relationship Id="rId13" Type="http://schemas.openxmlformats.org/officeDocument/2006/relationships/hyperlink" Target="https://en.wikipedia.org/wiki/Word" TargetMode="External"/><Relationship Id="rId3" Type="http://schemas.openxmlformats.org/officeDocument/2006/relationships/hyperlink" Target="https://en.wikipedia.org/wiki/Sound" TargetMode="External"/><Relationship Id="rId7" Type="http://schemas.openxmlformats.org/officeDocument/2006/relationships/hyperlink" Target="https://en.wikipedia.org/wiki/Morphology_(linguistics)#cite_note-2" TargetMode="External"/><Relationship Id="rId12" Type="http://schemas.openxmlformats.org/officeDocument/2006/relationships/hyperlink" Target="https://en.wikipedia.org/wiki/Suffix" TargetMode="External"/><Relationship Id="rId2" Type="http://schemas.openxmlformats.org/officeDocument/2006/relationships/hyperlink" Target="https://en.wikipedia.org/wiki/Linguisti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Language" TargetMode="External"/><Relationship Id="rId11" Type="http://schemas.openxmlformats.org/officeDocument/2006/relationships/hyperlink" Target="https://en.wikipedia.org/wiki/Prefix" TargetMode="External"/><Relationship Id="rId5" Type="http://schemas.openxmlformats.org/officeDocument/2006/relationships/hyperlink" Target="https://en.wikipedia.org/wiki/Phoneme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s://en.wikipedia.org/wiki/Root_(linguistics)" TargetMode="External"/><Relationship Id="rId4" Type="http://schemas.openxmlformats.org/officeDocument/2006/relationships/hyperlink" Target="https://en.wikipedia.org/wiki/System" TargetMode="External"/><Relationship Id="rId9" Type="http://schemas.openxmlformats.org/officeDocument/2006/relationships/hyperlink" Target="https://en.wikipedia.org/wiki/Stem_(linguistics)" TargetMode="External"/><Relationship Id="rId14" Type="http://schemas.openxmlformats.org/officeDocument/2006/relationships/hyperlink" Target="https://en.wikipedia.org/wiki/Semantic_change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95672"/>
          </a:xfrm>
        </p:spPr>
        <p:txBody>
          <a:bodyPr/>
          <a:lstStyle/>
          <a:p>
            <a:r>
              <a:rPr lang="en-US" sz="2800" dirty="0">
                <a:solidFill>
                  <a:srgbClr val="FFFFFF"/>
                </a:solidFill>
                <a:latin typeface="Times New Roman"/>
                <a:cs typeface="Calibri"/>
              </a:rPr>
              <a:t>PRESENTED BY:</a:t>
            </a:r>
          </a:p>
          <a:p>
            <a:r>
              <a:rPr lang="en-US" sz="2800" dirty="0">
                <a:solidFill>
                  <a:srgbClr val="FFFFFF"/>
                </a:solidFill>
                <a:latin typeface="Times New Roman"/>
                <a:cs typeface="Calibri"/>
              </a:rPr>
              <a:t> </a:t>
            </a:r>
          </a:p>
          <a:p>
            <a:endParaRPr lang="en-US" sz="2800" dirty="0">
              <a:solidFill>
                <a:srgbClr val="FFFFFF"/>
              </a:solidFill>
              <a:latin typeface="Times New Roman"/>
              <a:cs typeface="Calibri"/>
            </a:endParaRPr>
          </a:p>
          <a:p>
            <a:r>
              <a:rPr lang="en-US" sz="2800" dirty="0">
                <a:solidFill>
                  <a:srgbClr val="FFFFFF"/>
                </a:solidFill>
                <a:latin typeface="Times New Roman"/>
                <a:cs typeface="Calibri"/>
              </a:rPr>
              <a:t>BALBEENA</a:t>
            </a:r>
          </a:p>
          <a:p>
            <a:r>
              <a:rPr lang="en-US" sz="2800" dirty="0" err="1">
                <a:solidFill>
                  <a:srgbClr val="FFFFFF"/>
                </a:solidFill>
                <a:latin typeface="Times New Roman"/>
                <a:cs typeface="Calibri"/>
              </a:rPr>
              <a:t>M.a</a:t>
            </a:r>
            <a:r>
              <a:rPr lang="en-US" sz="2800" dirty="0">
                <a:solidFill>
                  <a:srgbClr val="FFFFFF"/>
                </a:solidFill>
                <a:latin typeface="Times New Roman"/>
                <a:cs typeface="Calibri"/>
              </a:rPr>
              <a:t> in </a:t>
            </a:r>
            <a:r>
              <a:rPr lang="en-US" sz="2800" dirty="0" err="1">
                <a:solidFill>
                  <a:srgbClr val="FFFFFF"/>
                </a:solidFill>
                <a:latin typeface="Times New Roman"/>
                <a:cs typeface="Calibri"/>
              </a:rPr>
              <a:t>eNGLISH</a:t>
            </a:r>
            <a:endParaRPr lang="en-US" sz="2800" dirty="0">
              <a:solidFill>
                <a:srgbClr val="FFFFFF"/>
              </a:solidFill>
              <a:latin typeface="Times New Roman"/>
              <a:cs typeface="Calibri"/>
            </a:endParaRPr>
          </a:p>
          <a:p>
            <a:pPr algn="r"/>
            <a:endParaRPr lang="en-US" sz="2400" dirty="0" smtClean="0"/>
          </a:p>
          <a:p>
            <a:pPr algn="r"/>
            <a:endParaRPr lang="en-US" sz="2400" dirty="0"/>
          </a:p>
          <a:p>
            <a:pPr algn="r"/>
            <a:endParaRPr lang="en-US" sz="2400" dirty="0">
              <a:latin typeface="Algerian" pitchFamily="82" charset="0"/>
            </a:endParaRPr>
          </a:p>
          <a:p>
            <a:pPr algn="r"/>
            <a:r>
              <a:rPr lang="en-US" sz="2400" dirty="0" smtClean="0">
                <a:latin typeface="Algerian" pitchFamily="82" charset="0"/>
              </a:rPr>
              <a:t>M.A (ENGLISH)</a:t>
            </a:r>
            <a:endParaRPr lang="en-US" sz="2400" dirty="0">
              <a:latin typeface="Algerian" pitchFamily="82" charset="0"/>
            </a:endParaRPr>
          </a:p>
          <a:p>
            <a:pPr algn="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>
                <a:solidFill>
                  <a:srgbClr val="C00000"/>
                </a:solidFill>
              </a:rPr>
              <a:t>MODERN LINGUISTICS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09800"/>
            <a:ext cx="44196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96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48072"/>
          </a:xfrm>
        </p:spPr>
        <p:txBody>
          <a:bodyPr>
            <a:normAutofit/>
          </a:bodyPr>
          <a:lstStyle/>
          <a:p>
            <a:r>
              <a:rPr lang="en-US" sz="1400" dirty="0"/>
              <a:t>Linguistics is the scientific study of </a:t>
            </a:r>
            <a:r>
              <a:rPr lang="en-US" sz="1400" dirty="0" err="1" smtClean="0"/>
              <a:t>language.It</a:t>
            </a:r>
            <a:r>
              <a:rPr lang="en-US" sz="1400" dirty="0" smtClean="0"/>
              <a:t> </a:t>
            </a:r>
            <a:r>
              <a:rPr lang="en-US" sz="1400" dirty="0"/>
              <a:t>involves an analysis of language form, language meaning, and language in context</a:t>
            </a:r>
            <a:r>
              <a:rPr lang="en-US" sz="1400" dirty="0" smtClean="0"/>
              <a:t>.</a:t>
            </a:r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Beginning around the 6th century BCE, linguistics began to be studied systematically by the Indian scholar </a:t>
            </a:r>
            <a:r>
              <a:rPr lang="en-US" sz="1400" dirty="0" err="1"/>
              <a:t>Pānini</a:t>
            </a:r>
            <a:r>
              <a:rPr lang="en-US" sz="1400" dirty="0"/>
              <a:t>, who is generally regarded as the "father of linguistics."[3] Formal linguistics later developed in Ancient Greece as well. Beginning around the 4th century BCE, China also developed its own grammatical traditions. </a:t>
            </a:r>
          </a:p>
          <a:p>
            <a:r>
              <a:rPr lang="en-US" sz="1400" dirty="0"/>
              <a:t>Modern linguistics began to develop in the 18th century with work almost entirely centering around Indo-European studies and leading to a highly elaborate and consistent reconstruction of the Proto-Indo-European language.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algn="ctr"/>
            <a:r>
              <a:rPr lang="en-US" u="sng" dirty="0" smtClean="0">
                <a:solidFill>
                  <a:srgbClr val="C00000"/>
                </a:solidFill>
              </a:rPr>
              <a:t>Study of Modern Linguistics</a:t>
            </a:r>
            <a:endParaRPr lang="en-US" u="sng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413" t="44198" r="10720" b="-23560"/>
          <a:stretch/>
        </p:blipFill>
        <p:spPr bwMode="auto">
          <a:xfrm>
            <a:off x="552450" y="3962400"/>
            <a:ext cx="6309360" cy="374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854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016691"/>
          </a:xfrm>
        </p:spPr>
        <p:txBody>
          <a:bodyPr>
            <a:normAutofit/>
          </a:bodyPr>
          <a:lstStyle/>
          <a:p>
            <a:r>
              <a:rPr lang="en-US" sz="1800" b="1" dirty="0"/>
              <a:t>Ferdinand de Saussure</a:t>
            </a:r>
            <a:r>
              <a:rPr lang="en-US" sz="1800" dirty="0"/>
              <a:t> (</a:t>
            </a:r>
            <a:r>
              <a:rPr lang="en-US" sz="1800" dirty="0">
                <a:hlinkClick r:id="rId2" tooltip="Help:IPA/English"/>
              </a:rPr>
              <a:t>/</a:t>
            </a:r>
            <a:r>
              <a:rPr lang="en-US" sz="1800" dirty="0" err="1">
                <a:hlinkClick r:id="rId2" tooltip="Help:IPA/English"/>
              </a:rPr>
              <a:t>soʊˈsjʊər</a:t>
            </a:r>
            <a:r>
              <a:rPr lang="en-US" sz="1800" dirty="0" smtClean="0">
                <a:hlinkClick r:id="rId2" tooltip="Help:IPA/English"/>
              </a:rPr>
              <a:t>/</a:t>
            </a:r>
            <a:r>
              <a:rPr lang="en-US" sz="1800" dirty="0" smtClean="0"/>
              <a:t>;</a:t>
            </a:r>
            <a:r>
              <a:rPr lang="en-US" sz="1800" dirty="0"/>
              <a:t> French: </a:t>
            </a:r>
            <a:r>
              <a:rPr lang="en-US" sz="1800" dirty="0">
                <a:hlinkClick r:id="rId3" tooltip="Help:IPA/French"/>
              </a:rPr>
              <a:t>[</a:t>
            </a:r>
            <a:r>
              <a:rPr lang="en-US" sz="1800" dirty="0" err="1">
                <a:hlinkClick r:id="rId3" tooltip="Help:IPA/French"/>
              </a:rPr>
              <a:t>fɛʁdinɑ</a:t>
            </a:r>
            <a:r>
              <a:rPr lang="en-US" sz="1800" dirty="0">
                <a:hlinkClick r:id="rId3" tooltip="Help:IPA/French"/>
              </a:rPr>
              <a:t>̃ </a:t>
            </a:r>
            <a:r>
              <a:rPr lang="en-US" sz="1800" dirty="0" err="1">
                <a:hlinkClick r:id="rId3" tooltip="Help:IPA/French"/>
              </a:rPr>
              <a:t>də</a:t>
            </a:r>
            <a:r>
              <a:rPr lang="en-US" sz="1800" dirty="0">
                <a:hlinkClick r:id="rId3" tooltip="Help:IPA/French"/>
              </a:rPr>
              <a:t> </a:t>
            </a:r>
            <a:r>
              <a:rPr lang="en-US" sz="1800" dirty="0" err="1">
                <a:hlinkClick r:id="rId3" tooltip="Help:IPA/French"/>
              </a:rPr>
              <a:t>sosyʁ</a:t>
            </a:r>
            <a:r>
              <a:rPr lang="en-US" sz="1800" dirty="0">
                <a:hlinkClick r:id="rId3" tooltip="Help:IPA/French"/>
              </a:rPr>
              <a:t>]</a:t>
            </a:r>
            <a:r>
              <a:rPr lang="en-US" sz="1800" dirty="0"/>
              <a:t>; 26 November 1857 – 22 February </a:t>
            </a:r>
            <a:r>
              <a:rPr lang="en-US" sz="1800" dirty="0" smtClean="0"/>
              <a:t>1913</a:t>
            </a:r>
            <a:r>
              <a:rPr lang="en-US" sz="1800" dirty="0"/>
              <a:t>) </a:t>
            </a:r>
            <a:r>
              <a:rPr lang="en-US" sz="1800" dirty="0" smtClean="0"/>
              <a:t>was  </a:t>
            </a:r>
            <a:r>
              <a:rPr lang="en-US" sz="1800" dirty="0" smtClean="0">
                <a:hlinkClick r:id="rId4" tooltip="Switzerland"/>
              </a:rPr>
              <a:t>Swiss</a:t>
            </a:r>
            <a:r>
              <a:rPr lang="en-US" sz="1800" dirty="0" smtClean="0"/>
              <a:t> </a:t>
            </a:r>
            <a:r>
              <a:rPr lang="en-US" sz="1800" dirty="0" smtClean="0">
                <a:hlinkClick r:id="rId5" tooltip="Linguistics"/>
              </a:rPr>
              <a:t>linguist</a:t>
            </a:r>
            <a:r>
              <a:rPr lang="en-US" sz="1800" dirty="0"/>
              <a:t> and </a:t>
            </a:r>
            <a:r>
              <a:rPr lang="en-US" sz="1800" dirty="0" err="1">
                <a:hlinkClick r:id="rId6" tooltip="Semiotics"/>
              </a:rPr>
              <a:t>semiotician</a:t>
            </a:r>
            <a:r>
              <a:rPr lang="en-US" sz="1800" dirty="0"/>
              <a:t>. His ideas laid a foundation for many significant developments in both </a:t>
            </a:r>
            <a:r>
              <a:rPr lang="en-US" sz="1800" dirty="0">
                <a:hlinkClick r:id="rId5" tooltip="Linguistics"/>
              </a:rPr>
              <a:t>linguistics</a:t>
            </a:r>
            <a:r>
              <a:rPr lang="en-US" sz="1800" dirty="0"/>
              <a:t> and </a:t>
            </a:r>
            <a:r>
              <a:rPr lang="en-US" sz="1800" dirty="0">
                <a:hlinkClick r:id="rId6" tooltip="Semiotics"/>
              </a:rPr>
              <a:t>semiology</a:t>
            </a:r>
            <a:r>
              <a:rPr lang="en-US" sz="1800" dirty="0"/>
              <a:t> in the 20th </a:t>
            </a:r>
            <a:r>
              <a:rPr lang="en-US" sz="1800" dirty="0" err="1" smtClean="0"/>
              <a:t>century.He</a:t>
            </a:r>
            <a:r>
              <a:rPr lang="en-US" sz="1800" dirty="0" smtClean="0"/>
              <a:t> </a:t>
            </a:r>
            <a:r>
              <a:rPr lang="en-US" sz="1800" dirty="0"/>
              <a:t>is widely considered one of the founders of 20th-century </a:t>
            </a:r>
            <a:r>
              <a:rPr lang="en-US" sz="1800" dirty="0" smtClean="0"/>
              <a:t>linguistics</a:t>
            </a:r>
            <a:r>
              <a:rPr lang="en-US" sz="1800" baseline="30000" dirty="0"/>
              <a:t> </a:t>
            </a:r>
            <a:r>
              <a:rPr lang="en-US" sz="1800" dirty="0" smtClean="0"/>
              <a:t>and </a:t>
            </a:r>
            <a:r>
              <a:rPr lang="en-US" sz="1800" dirty="0"/>
              <a:t>one of two major founders (together with </a:t>
            </a:r>
            <a:r>
              <a:rPr lang="en-US" sz="1800" dirty="0">
                <a:hlinkClick r:id="rId7" tooltip="Charles Sanders Peirce"/>
              </a:rPr>
              <a:t>Charles Sanders Peirce</a:t>
            </a:r>
            <a:r>
              <a:rPr lang="en-US" sz="1800" dirty="0" smtClean="0"/>
              <a:t>) </a:t>
            </a:r>
            <a:r>
              <a:rPr lang="en-US" sz="1800" dirty="0"/>
              <a:t>of semiotics/semiology</a:t>
            </a:r>
            <a:r>
              <a:rPr lang="en-US" sz="1800" dirty="0" smtClean="0"/>
              <a:t>.</a:t>
            </a:r>
          </a:p>
          <a:p>
            <a:endParaRPr lang="en-US" sz="1800" dirty="0" smtClean="0">
              <a:solidFill>
                <a:schemeClr val="accent2"/>
              </a:solidFill>
            </a:endParaRPr>
          </a:p>
          <a:p>
            <a:pPr algn="ctr"/>
            <a:r>
              <a:rPr lang="en-US" sz="2000" b="1" u="sng" dirty="0" smtClean="0">
                <a:solidFill>
                  <a:schemeClr val="accent2">
                    <a:lumMod val="75000"/>
                  </a:schemeClr>
                </a:solidFill>
              </a:rPr>
              <a:t>Pairs of </a:t>
            </a:r>
            <a:r>
              <a:rPr lang="en-US" sz="2000" b="1" u="sng" dirty="0" err="1" smtClean="0">
                <a:solidFill>
                  <a:schemeClr val="accent2">
                    <a:lumMod val="75000"/>
                  </a:schemeClr>
                </a:solidFill>
              </a:rPr>
              <a:t>saussurean</a:t>
            </a:r>
            <a:r>
              <a:rPr lang="en-US" sz="2000" b="1" u="sng" dirty="0" smtClean="0">
                <a:solidFill>
                  <a:schemeClr val="accent2">
                    <a:lumMod val="75000"/>
                  </a:schemeClr>
                </a:solidFill>
              </a:rPr>
              <a:t>  Distinction</a:t>
            </a:r>
          </a:p>
          <a:p>
            <a:pPr algn="ctr"/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1800" dirty="0" smtClean="0"/>
              <a:t>Signifier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&amp; </a:t>
            </a:r>
            <a:r>
              <a:rPr lang="en-US" sz="1800" dirty="0" smtClean="0"/>
              <a:t>Signified</a:t>
            </a:r>
          </a:p>
          <a:p>
            <a:pPr>
              <a:buFont typeface="Wingdings" pitchFamily="2" charset="2"/>
              <a:buChar char="v"/>
            </a:pPr>
            <a:r>
              <a:rPr lang="en-US" sz="1800" dirty="0" smtClean="0"/>
              <a:t>Diachronic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&amp; </a:t>
            </a:r>
            <a:r>
              <a:rPr lang="en-US" sz="1800" dirty="0" err="1" smtClean="0"/>
              <a:t>Sychronic</a:t>
            </a:r>
            <a:r>
              <a:rPr lang="en-US" sz="1800" dirty="0" smtClean="0"/>
              <a:t> Approaches</a:t>
            </a:r>
          </a:p>
          <a:p>
            <a:pPr>
              <a:buFont typeface="Wingdings" pitchFamily="2" charset="2"/>
              <a:buChar char="v"/>
            </a:pPr>
            <a:r>
              <a:rPr lang="en-US" sz="1800" dirty="0" smtClean="0"/>
              <a:t>Langue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&amp; </a:t>
            </a:r>
            <a:r>
              <a:rPr lang="en-US" sz="1800" dirty="0" smtClean="0"/>
              <a:t>Parole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en-US" sz="1800" dirty="0" smtClean="0"/>
              <a:t>Paradigmatic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> &amp; </a:t>
            </a:r>
            <a:r>
              <a:rPr lang="en-US" sz="1800" dirty="0" smtClean="0"/>
              <a:t>Syntagmatic Relationship</a:t>
            </a:r>
          </a:p>
          <a:p>
            <a:pPr marL="109728" indent="0">
              <a:buNone/>
            </a:pPr>
            <a:endParaRPr lang="en-US" sz="1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52400"/>
          </a:xfrm>
        </p:spPr>
        <p:txBody>
          <a:bodyPr>
            <a:normAutofit fontScale="90000"/>
          </a:bodyPr>
          <a:lstStyle/>
          <a:p>
            <a:r>
              <a:rPr lang="en-US" b="0" u="sng" dirty="0">
                <a:solidFill>
                  <a:srgbClr val="C00000"/>
                </a:solidFill>
                <a:effectLst/>
              </a:rPr>
              <a:t>Ferdinand de Saussure</a:t>
            </a:r>
            <a:r>
              <a:rPr lang="en-US" b="0" dirty="0">
                <a:effectLst/>
              </a:rPr>
              <a:t/>
            </a:r>
            <a:br>
              <a:rPr lang="en-US" b="0" dirty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48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867400"/>
          </a:xfrm>
        </p:spPr>
        <p:txBody>
          <a:bodyPr>
            <a:normAutofit/>
          </a:bodyPr>
          <a:lstStyle/>
          <a:p>
            <a:r>
              <a:rPr lang="en-US" sz="1600" u="sng" dirty="0" smtClean="0">
                <a:solidFill>
                  <a:srgbClr val="C00000"/>
                </a:solidFill>
              </a:rPr>
              <a:t>Phonology</a:t>
            </a:r>
            <a:r>
              <a:rPr lang="en-US" sz="1600" dirty="0" smtClean="0"/>
              <a:t> - </a:t>
            </a:r>
            <a:r>
              <a:rPr lang="en-US" sz="1600" dirty="0"/>
              <a:t> is a branch of </a:t>
            </a:r>
            <a:r>
              <a:rPr lang="en-US" sz="1600" dirty="0">
                <a:hlinkClick r:id="rId2" tooltip="Linguistics"/>
              </a:rPr>
              <a:t>linguistics</a:t>
            </a:r>
            <a:r>
              <a:rPr lang="en-US" sz="1600" dirty="0"/>
              <a:t> concerned with the systematic organization of </a:t>
            </a:r>
            <a:r>
              <a:rPr lang="en-US" sz="1600" dirty="0">
                <a:hlinkClick r:id="rId3" tooltip="Sound"/>
              </a:rPr>
              <a:t>sounds</a:t>
            </a:r>
            <a:r>
              <a:rPr lang="en-US" sz="1600" dirty="0"/>
              <a:t> in spoken languages and signs in sign languages. It used to be only the study of the </a:t>
            </a:r>
            <a:r>
              <a:rPr lang="en-US" sz="1600" dirty="0">
                <a:hlinkClick r:id="rId4" tooltip="System"/>
              </a:rPr>
              <a:t>systems</a:t>
            </a:r>
            <a:r>
              <a:rPr lang="en-US" sz="1600" dirty="0"/>
              <a:t> of </a:t>
            </a:r>
            <a:r>
              <a:rPr lang="en-US" sz="1600" dirty="0">
                <a:hlinkClick r:id="rId5" tooltip="Phoneme"/>
              </a:rPr>
              <a:t>phonemes</a:t>
            </a:r>
            <a:r>
              <a:rPr lang="en-US" sz="1600" dirty="0"/>
              <a:t> in spoken </a:t>
            </a:r>
            <a:r>
              <a:rPr lang="en-US" sz="1600" dirty="0">
                <a:hlinkClick r:id="rId6" tooltip="Language"/>
              </a:rPr>
              <a:t>languages</a:t>
            </a:r>
            <a:r>
              <a:rPr lang="en-US" sz="1600" dirty="0"/>
              <a:t> </a:t>
            </a:r>
            <a:r>
              <a:rPr lang="en-US" sz="1600" dirty="0" smtClean="0"/>
              <a:t>.</a:t>
            </a:r>
          </a:p>
          <a:p>
            <a:r>
              <a:rPr lang="en-US" sz="1600" u="sng" dirty="0" smtClean="0">
                <a:solidFill>
                  <a:srgbClr val="C00000"/>
                </a:solidFill>
              </a:rPr>
              <a:t>Morphology </a:t>
            </a:r>
            <a:r>
              <a:rPr lang="en-US" sz="1600" dirty="0" smtClean="0"/>
              <a:t>- </a:t>
            </a:r>
            <a:r>
              <a:rPr lang="en-US" sz="1600" dirty="0"/>
              <a:t> is the study of words, how they are formed, and their relationship to other words in the same language.</a:t>
            </a:r>
            <a:r>
              <a:rPr lang="en-US" sz="1600" baseline="30000" dirty="0">
                <a:hlinkClick r:id="rId7"/>
              </a:rPr>
              <a:t>[2]</a:t>
            </a:r>
            <a:r>
              <a:rPr lang="en-US" sz="1600" baseline="30000" dirty="0">
                <a:hlinkClick r:id="rId8"/>
              </a:rPr>
              <a:t>[3]</a:t>
            </a:r>
            <a:r>
              <a:rPr lang="en-US" sz="1600" dirty="0"/>
              <a:t> It analyzes the structure of words and parts of words, such as </a:t>
            </a:r>
            <a:r>
              <a:rPr lang="en-US" sz="1600" dirty="0">
                <a:hlinkClick r:id="rId9" tooltip="Stem (linguistics)"/>
              </a:rPr>
              <a:t>stems</a:t>
            </a:r>
            <a:r>
              <a:rPr lang="en-US" sz="1600" dirty="0"/>
              <a:t>, </a:t>
            </a:r>
            <a:r>
              <a:rPr lang="en-US" sz="1600" dirty="0">
                <a:hlinkClick r:id="rId10" tooltip="Root (linguistics)"/>
              </a:rPr>
              <a:t>root words</a:t>
            </a:r>
            <a:r>
              <a:rPr lang="en-US" sz="1600" dirty="0"/>
              <a:t>, </a:t>
            </a:r>
            <a:r>
              <a:rPr lang="en-US" sz="1600" dirty="0">
                <a:hlinkClick r:id="rId11" tooltip="Prefix"/>
              </a:rPr>
              <a:t>prefixes</a:t>
            </a:r>
            <a:r>
              <a:rPr lang="en-US" sz="1600" dirty="0"/>
              <a:t>, and </a:t>
            </a:r>
            <a:r>
              <a:rPr lang="en-US" sz="1600" dirty="0">
                <a:hlinkClick r:id="rId12" tooltip="Suffix"/>
              </a:rPr>
              <a:t>suffixes</a:t>
            </a:r>
            <a:r>
              <a:rPr lang="en-US" sz="1600" dirty="0" smtClean="0"/>
              <a:t>.</a:t>
            </a:r>
          </a:p>
          <a:p>
            <a:r>
              <a:rPr lang="en-US" sz="1600" u="sng" dirty="0" smtClean="0">
                <a:solidFill>
                  <a:srgbClr val="C00000"/>
                </a:solidFill>
              </a:rPr>
              <a:t>Word Formation </a:t>
            </a:r>
            <a:r>
              <a:rPr lang="en-US" sz="1600" dirty="0" smtClean="0"/>
              <a:t>-</a:t>
            </a:r>
            <a:r>
              <a:rPr lang="en-US" sz="1600" dirty="0"/>
              <a:t>   is the creation of a new </a:t>
            </a:r>
            <a:r>
              <a:rPr lang="en-US" sz="1600" dirty="0">
                <a:hlinkClick r:id="rId13" tooltip="Word"/>
              </a:rPr>
              <a:t>word</a:t>
            </a:r>
            <a:r>
              <a:rPr lang="en-US" sz="1600" dirty="0"/>
              <a:t>. Word formation is sometimes contrasted with </a:t>
            </a:r>
            <a:r>
              <a:rPr lang="en-US" sz="1600" dirty="0">
                <a:hlinkClick r:id="rId14" tooltip="Semantic change"/>
              </a:rPr>
              <a:t>semantic change</a:t>
            </a:r>
            <a:r>
              <a:rPr lang="en-US" sz="1600" dirty="0"/>
              <a:t>, which is a change in a single word's meaning </a:t>
            </a:r>
            <a:r>
              <a:rPr lang="en-US" sz="1600" dirty="0" smtClean="0"/>
              <a:t>word formation process</a:t>
            </a:r>
            <a:r>
              <a:rPr lang="en-US" sz="1600" dirty="0"/>
              <a:t> in which parts of two or more words combine to create a new word whose meaning is often a combination of the original words</a:t>
            </a:r>
            <a:r>
              <a:rPr lang="en-US" sz="1600" dirty="0" smtClean="0"/>
              <a:t>.</a:t>
            </a:r>
          </a:p>
          <a:p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u="sng" dirty="0" smtClean="0">
                <a:solidFill>
                  <a:srgbClr val="C00000"/>
                </a:solidFill>
              </a:rPr>
              <a:t>STRUCTURISTIC </a:t>
            </a:r>
            <a:r>
              <a:rPr lang="en-US" u="sng" dirty="0" err="1" smtClean="0">
                <a:solidFill>
                  <a:srgbClr val="C00000"/>
                </a:solidFill>
              </a:rPr>
              <a:t>lINGUISTICS</a:t>
            </a:r>
            <a:r>
              <a:rPr lang="en-US" u="sng" dirty="0" smtClean="0">
                <a:solidFill>
                  <a:srgbClr val="C00000"/>
                </a:solidFill>
              </a:rPr>
              <a:t/>
            </a:r>
            <a:br>
              <a:rPr lang="en-US" u="sng" dirty="0" smtClean="0">
                <a:solidFill>
                  <a:srgbClr val="C00000"/>
                </a:solidFill>
              </a:rPr>
            </a:br>
            <a:endParaRPr lang="en-US" u="sng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" y="4267200"/>
            <a:ext cx="4572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559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n-US" u="sng" dirty="0" smtClean="0">
                <a:solidFill>
                  <a:srgbClr val="C00000"/>
                </a:solidFill>
                <a:effectLst/>
              </a:rPr>
              <a:t>Difference - Speech And Writing </a:t>
            </a:r>
            <a:endParaRPr lang="en-US" u="sng" dirty="0">
              <a:solidFill>
                <a:srgbClr val="C00000"/>
              </a:solidFill>
              <a:effectLst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SPEECH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WRITING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1143000"/>
            <a:ext cx="4040188" cy="4243057"/>
          </a:xfrm>
        </p:spPr>
        <p:txBody>
          <a:bodyPr>
            <a:normAutofit/>
          </a:bodyPr>
          <a:lstStyle/>
          <a:p>
            <a:r>
              <a:rPr lang="en-US" sz="1600" dirty="0"/>
              <a:t>usually permanent and written texts </a:t>
            </a:r>
            <a:r>
              <a:rPr lang="en-US" sz="1600" dirty="0" smtClean="0"/>
              <a:t>cannot </a:t>
            </a:r>
            <a:r>
              <a:rPr lang="en-US" sz="1600" dirty="0"/>
              <a:t>usually be </a:t>
            </a:r>
            <a:r>
              <a:rPr lang="en-US" sz="1600" dirty="0" smtClean="0"/>
              <a:t>changed.</a:t>
            </a:r>
          </a:p>
          <a:p>
            <a:r>
              <a:rPr lang="en-US" sz="1600" dirty="0" smtClean="0"/>
              <a:t>can </a:t>
            </a:r>
            <a:r>
              <a:rPr lang="en-US" sz="1600" dirty="0"/>
              <a:t>communicate across time and space for as long as the particular language </a:t>
            </a:r>
            <a:r>
              <a:rPr lang="en-US" sz="1600" dirty="0" smtClean="0"/>
              <a:t>.</a:t>
            </a:r>
          </a:p>
          <a:p>
            <a:r>
              <a:rPr lang="en-US" sz="1600" dirty="0"/>
              <a:t>tends to be more complex and intricate than speech with longer sentences and many subordinate clauses</a:t>
            </a:r>
            <a:r>
              <a:rPr lang="en-US" sz="1600" dirty="0" smtClean="0"/>
              <a:t>.</a:t>
            </a:r>
          </a:p>
          <a:p>
            <a:r>
              <a:rPr lang="en-US" sz="1600" dirty="0"/>
              <a:t>Writers receive no immediate feedback from their readers, except in computer-based communication. </a:t>
            </a:r>
            <a:endParaRPr lang="en-US" sz="1600" dirty="0" smtClean="0"/>
          </a:p>
          <a:p>
            <a:r>
              <a:rPr lang="en-US" sz="1600" dirty="0" smtClean="0"/>
              <a:t>Some grammatical </a:t>
            </a:r>
            <a:r>
              <a:rPr lang="en-US" sz="1600" dirty="0"/>
              <a:t>constructions are only used in </a:t>
            </a:r>
            <a:r>
              <a:rPr lang="en-US" sz="1600" dirty="0" smtClean="0"/>
              <a:t>writing.</a:t>
            </a:r>
            <a:endParaRPr lang="en-US" sz="1600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5025" y="1143000"/>
            <a:ext cx="4041775" cy="4243057"/>
          </a:xfrm>
        </p:spPr>
        <p:txBody>
          <a:bodyPr>
            <a:normAutofit/>
          </a:bodyPr>
          <a:lstStyle/>
          <a:p>
            <a:r>
              <a:rPr lang="en-US" sz="1600" dirty="0"/>
              <a:t>usually transient, unless recorded, and speakers can correct </a:t>
            </a:r>
            <a:r>
              <a:rPr lang="en-US" sz="1600" dirty="0" smtClean="0"/>
              <a:t>themselves.</a:t>
            </a:r>
          </a:p>
          <a:p>
            <a:r>
              <a:rPr lang="en-US" sz="1600" dirty="0"/>
              <a:t>usually used for immediate interactions</a:t>
            </a:r>
            <a:r>
              <a:rPr lang="en-US" sz="1600" dirty="0" smtClean="0"/>
              <a:t>.</a:t>
            </a:r>
          </a:p>
          <a:p>
            <a:r>
              <a:rPr lang="en-US" sz="1600" dirty="0" smtClean="0"/>
              <a:t>tends </a:t>
            </a:r>
            <a:r>
              <a:rPr lang="en-US" sz="1600" dirty="0"/>
              <a:t>to be full of repetitions, incomplete sentences, corrections and interruptions, with the exception of formal </a:t>
            </a:r>
            <a:r>
              <a:rPr lang="en-US" sz="1600" dirty="0" smtClean="0"/>
              <a:t>speeches.</a:t>
            </a:r>
          </a:p>
          <a:p>
            <a:r>
              <a:rPr lang="en-US" sz="1600" dirty="0"/>
              <a:t>Writers receive no immediate feedback from their readers, except in computer-based </a:t>
            </a:r>
            <a:r>
              <a:rPr lang="en-US" sz="1600" dirty="0" smtClean="0"/>
              <a:t>communication</a:t>
            </a:r>
            <a:r>
              <a:rPr lang="en-US" sz="1600" dirty="0"/>
              <a:t>. </a:t>
            </a:r>
            <a:endParaRPr lang="en-US" sz="1600" dirty="0" smtClean="0"/>
          </a:p>
          <a:p>
            <a:r>
              <a:rPr lang="en-US" sz="1600" dirty="0"/>
              <a:t>Some types of vocabulary are used only or mainly in speech.</a:t>
            </a:r>
          </a:p>
        </p:txBody>
      </p:sp>
    </p:spTree>
    <p:extLst>
      <p:ext uri="{BB962C8B-B14F-4D97-AF65-F5344CB8AC3E}">
        <p14:creationId xmlns:p14="http://schemas.microsoft.com/office/powerpoint/2010/main" val="164175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641350"/>
          </a:xfrm>
        </p:spPr>
        <p:txBody>
          <a:bodyPr>
            <a:normAutofit/>
          </a:bodyPr>
          <a:lstStyle/>
          <a:p>
            <a:pPr algn="ctr"/>
            <a:r>
              <a:rPr lang="en-US" sz="3600" u="sng" dirty="0" smtClean="0">
                <a:solidFill>
                  <a:srgbClr val="C00000"/>
                </a:solidFill>
                <a:effectLst/>
              </a:rPr>
              <a:t>Language Variation</a:t>
            </a:r>
            <a:endParaRPr lang="en-US" sz="3600" u="sng" dirty="0">
              <a:solidFill>
                <a:srgbClr val="C00000"/>
              </a:solidFill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191000" y="5410200"/>
            <a:ext cx="306388" cy="762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114800" y="4724400"/>
            <a:ext cx="5029200" cy="209931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endParaRPr lang="en-US" sz="1600" u="sng" dirty="0" smtClean="0">
              <a:solidFill>
                <a:srgbClr val="C00000"/>
              </a:solidFill>
            </a:endParaRPr>
          </a:p>
          <a:p>
            <a:r>
              <a:rPr lang="en-US" sz="1600" u="sng" dirty="0" smtClean="0">
                <a:solidFill>
                  <a:srgbClr val="C00000"/>
                </a:solidFill>
              </a:rPr>
              <a:t>Other Variations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600" dirty="0" smtClean="0">
                <a:solidFill>
                  <a:schemeClr val="tx1"/>
                </a:solidFill>
              </a:rPr>
              <a:t>Accent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600" dirty="0" smtClean="0">
                <a:solidFill>
                  <a:schemeClr val="tx1"/>
                </a:solidFill>
              </a:rPr>
              <a:t>Culture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600" dirty="0" smtClean="0">
                <a:solidFill>
                  <a:schemeClr val="tx1"/>
                </a:solidFill>
              </a:rPr>
              <a:t>Ethnicity</a:t>
            </a:r>
            <a:endParaRPr lang="en-US" sz="16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en-US" sz="1600" dirty="0">
                <a:solidFill>
                  <a:schemeClr val="tx1"/>
                </a:solidFill>
              </a:rPr>
              <a:t>E</a:t>
            </a:r>
            <a:r>
              <a:rPr lang="en-US" sz="1600" dirty="0" smtClean="0">
                <a:solidFill>
                  <a:schemeClr val="tx1"/>
                </a:solidFill>
              </a:rPr>
              <a:t>ducation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600" dirty="0" smtClean="0">
                <a:solidFill>
                  <a:schemeClr val="tx1"/>
                </a:solidFill>
              </a:rPr>
              <a:t>Family Background</a:t>
            </a:r>
          </a:p>
          <a:p>
            <a:pPr marL="285750" indent="-285750">
              <a:buFont typeface="Wingdings" pitchFamily="2" charset="2"/>
              <a:buChar char="v"/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endParaRPr lang="en-US" sz="18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2"/>
          </p:nvPr>
        </p:nvSpPr>
        <p:spPr>
          <a:xfrm>
            <a:off x="457200" y="1066801"/>
            <a:ext cx="7772400" cy="1676400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600" b="1" dirty="0" smtClean="0">
                <a:solidFill>
                  <a:srgbClr val="C00000"/>
                </a:solidFill>
              </a:rPr>
              <a:t>linguistic</a:t>
            </a:r>
            <a:r>
              <a:rPr lang="en-US" sz="1600" b="1" dirty="0">
                <a:solidFill>
                  <a:srgbClr val="C00000"/>
                </a:solidFill>
              </a:rPr>
              <a:t> variation</a:t>
            </a:r>
            <a:r>
              <a:rPr lang="en-US" sz="1600" dirty="0"/>
              <a:t> (or simply </a:t>
            </a:r>
            <a:r>
              <a:rPr lang="en-US" sz="1600" b="1" dirty="0"/>
              <a:t>variation</a:t>
            </a:r>
            <a:r>
              <a:rPr lang="en-US" sz="1600" dirty="0"/>
              <a:t>) refers to regional, social, or contextual </a:t>
            </a:r>
            <a:endParaRPr lang="en-US" sz="1600" dirty="0" smtClean="0"/>
          </a:p>
          <a:p>
            <a:pPr marL="109728" indent="0">
              <a:buNone/>
            </a:pPr>
            <a:r>
              <a:rPr lang="en-US" sz="1600" dirty="0" smtClean="0"/>
              <a:t>differences </a:t>
            </a:r>
            <a:r>
              <a:rPr lang="en-US" sz="1600" dirty="0"/>
              <a:t>in the ways that a particular </a:t>
            </a:r>
            <a:r>
              <a:rPr lang="en-US" sz="1600" b="1" dirty="0"/>
              <a:t>language</a:t>
            </a:r>
            <a:r>
              <a:rPr lang="en-US" sz="1600" dirty="0"/>
              <a:t> is used</a:t>
            </a:r>
            <a:r>
              <a:rPr lang="en-US" sz="1600" dirty="0" smtClean="0"/>
              <a:t>.</a:t>
            </a:r>
          </a:p>
          <a:p>
            <a:pPr marL="109728" indent="0">
              <a:buNone/>
            </a:pPr>
            <a:r>
              <a:rPr lang="en-US" sz="1600" b="1" dirty="0" smtClean="0"/>
              <a:t>Variation</a:t>
            </a:r>
            <a:r>
              <a:rPr lang="en-US" sz="1600" dirty="0"/>
              <a:t> between </a:t>
            </a:r>
            <a:r>
              <a:rPr lang="en-US" sz="1600" b="1" dirty="0"/>
              <a:t>languages</a:t>
            </a:r>
            <a:r>
              <a:rPr lang="en-US" sz="1600" dirty="0"/>
              <a:t>, dialects, and speakers is known as interspeaker </a:t>
            </a:r>
            <a:r>
              <a:rPr lang="en-US" sz="1600" b="1" dirty="0"/>
              <a:t>variation</a:t>
            </a:r>
            <a:r>
              <a:rPr lang="en-US" sz="1600" dirty="0" smtClean="0"/>
              <a:t>.</a:t>
            </a:r>
          </a:p>
          <a:p>
            <a:endParaRPr lang="en-US" sz="1600" dirty="0" smtClean="0">
              <a:solidFill>
                <a:srgbClr val="C00000"/>
              </a:solidFill>
            </a:endParaRPr>
          </a:p>
          <a:p>
            <a:pPr marL="109728" indent="0">
              <a:buNone/>
            </a:pPr>
            <a:r>
              <a:rPr lang="en-US" sz="1600" u="sng" dirty="0" smtClean="0">
                <a:solidFill>
                  <a:srgbClr val="C00000"/>
                </a:solidFill>
              </a:rPr>
              <a:t>                                                                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90801"/>
            <a:ext cx="4041775" cy="1752600"/>
          </a:xfrm>
        </p:spPr>
        <p:txBody>
          <a:bodyPr>
            <a:normAutofit/>
          </a:bodyPr>
          <a:lstStyle/>
          <a:p>
            <a:endParaRPr lang="en-US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" y="4724400"/>
            <a:ext cx="3646170" cy="2099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110" y="2537460"/>
            <a:ext cx="40386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52400" y="2784545"/>
            <a:ext cx="3581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>
                <a:solidFill>
                  <a:srgbClr val="C00000"/>
                </a:solidFill>
              </a:rPr>
              <a:t>Types of Language Variation </a:t>
            </a:r>
            <a:r>
              <a:rPr lang="en-US" dirty="0"/>
              <a:t>:</a:t>
            </a:r>
          </a:p>
          <a:p>
            <a:endParaRPr lang="en-US" dirty="0"/>
          </a:p>
          <a:p>
            <a:pPr marL="285750" indent="-285750">
              <a:buFont typeface="Wingdings" pitchFamily="2" charset="2"/>
              <a:buChar char="v"/>
            </a:pPr>
            <a:r>
              <a:rPr lang="en-US" dirty="0"/>
              <a:t>Regional Variation      </a:t>
            </a:r>
            <a:endParaRPr lang="en-US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en-US" dirty="0"/>
              <a:t>Social </a:t>
            </a:r>
            <a:r>
              <a:rPr lang="en-US" dirty="0" smtClean="0"/>
              <a:t>Variation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dirty="0" smtClean="0"/>
              <a:t>Dialect &amp; Idiolect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dirty="0" smtClean="0"/>
              <a:t>Language &amp; Style</a:t>
            </a:r>
            <a:endParaRPr lang="en-US" dirty="0"/>
          </a:p>
          <a:p>
            <a:pPr marL="285750" indent="-285750">
              <a:buFont typeface="Wingdings" pitchFamily="2" charset="2"/>
              <a:buChar char="v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23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51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127</TotalTime>
  <Words>249</Words>
  <Application>Microsoft Office PowerPoint</Application>
  <PresentationFormat>On-screen Show (4:3)</PresentationFormat>
  <Paragraphs>61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Algerian</vt:lpstr>
      <vt:lpstr>Calibri</vt:lpstr>
      <vt:lpstr>Lucida Sans Unicode</vt:lpstr>
      <vt:lpstr>Times New Roman</vt:lpstr>
      <vt:lpstr>Verdana</vt:lpstr>
      <vt:lpstr>Wingdings</vt:lpstr>
      <vt:lpstr>Wingdings 2</vt:lpstr>
      <vt:lpstr>Wingdings 3</vt:lpstr>
      <vt:lpstr>Concourse</vt:lpstr>
      <vt:lpstr>MODERN LINGUISTICS</vt:lpstr>
      <vt:lpstr>Study of Modern Linguistics</vt:lpstr>
      <vt:lpstr>Ferdinand de Saussure </vt:lpstr>
      <vt:lpstr>STRUCTURISTIC lINGUISTICS </vt:lpstr>
      <vt:lpstr>Difference - Speech And Writing </vt:lpstr>
      <vt:lpstr>Language Variation</vt:lpstr>
      <vt:lpstr>THANK YOU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S.A.M CARPENTER</dc:title>
  <dc:creator>Admin</dc:creator>
  <cp:lastModifiedBy>RePack by Diakov</cp:lastModifiedBy>
  <cp:revision>15</cp:revision>
  <dcterms:created xsi:type="dcterms:W3CDTF">2006-08-16T00:00:00Z</dcterms:created>
  <dcterms:modified xsi:type="dcterms:W3CDTF">2019-12-02T05:41:44Z</dcterms:modified>
</cp:coreProperties>
</file>