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Lst>
  <p:sldIdLst>
    <p:sldId id="256" r:id="rId2"/>
    <p:sldId id="257" r:id="rId3"/>
    <p:sldId id="281" r:id="rId4"/>
    <p:sldId id="258" r:id="rId5"/>
    <p:sldId id="259" r:id="rId6"/>
    <p:sldId id="282" r:id="rId7"/>
    <p:sldId id="28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F2E52B-2539-4C23-8DE4-5A41F5C174D3}" v="68" dt="2019-09-22T19:43:28.630"/>
    <p1510:client id="{11587392-8CD2-4260-B3A7-7550F4C666B9}" v="974" dt="2019-09-22T21:22:13.5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74" d="100"/>
          <a:sy n="74" d="100"/>
        </p:scale>
        <p:origin x="37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38"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5A069CB8-F204-4D06-B913-C5A26A89888A}" type="datetimeFigureOut">
              <a:rPr lang="en-US" dirty="0"/>
              <a:t>12/2/2019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2152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0B6E300-0A13-4A81-945A-7333C271A069}" type="datetimeFigureOut">
              <a:rPr lang="en-US" dirty="0"/>
              <a:t>12/2/2019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216585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4671962-1EA4-46E7-BCB0-F36CE46D1A59}" type="datetimeFigureOut">
              <a:rPr lang="en-US" dirty="0"/>
              <a:t>12/2/2019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211050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30BB376-B19C-488D-ABEB-03C7E6E9E3E0}" type="datetimeFigureOut">
              <a:rPr lang="en-US" dirty="0"/>
              <a:t>12/2/2019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extLst>
      <p:ext uri="{BB962C8B-B14F-4D97-AF65-F5344CB8AC3E}">
        <p14:creationId xmlns:p14="http://schemas.microsoft.com/office/powerpoint/2010/main" val="195413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12/2/2019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6191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dirty="0"/>
              <a:t>Click to edit Master title style</a:t>
            </a:r>
          </a:p>
        </p:txBody>
      </p:sp>
      <p:sp>
        <p:nvSpPr>
          <p:cNvPr id="3" name="Content Placeholder 2"/>
          <p:cNvSpPr>
            <a:spLocks noGrp="1"/>
          </p:cNvSpPr>
          <p:nvPr>
            <p:ph sz="half" idx="1"/>
          </p:nvPr>
        </p:nvSpPr>
        <p:spPr>
          <a:xfrm>
            <a:off x="1097278" y="1845734"/>
            <a:ext cx="4937760" cy="40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7D9E2A62-1983-43A1-A163-D8AA46534C80}" type="datetimeFigureOut">
              <a:rPr lang="en-US" dirty="0"/>
              <a:t>12/2/2019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745568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dirty="0"/>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98F3E3B-34E3-4345-B2A1-994B83598A9C}" type="datetimeFigureOut">
              <a:rPr lang="en-US" dirty="0"/>
              <a:t>12/2/2019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07599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FD816C96-82A1-4D77-8ADA-627AC6FE3D65}" type="datetimeFigureOut">
              <a:rPr lang="en-US" dirty="0"/>
              <a:t>12/2/2019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290421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12/2/2019</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1167476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12/2/2019</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3771676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dirty="0"/>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12/2/2019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366946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12/2/2019</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717532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en.wikipedia.org/wiki/Subcultur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3">
            <a:extLst>
              <a:ext uri="{FF2B5EF4-FFF2-40B4-BE49-F238E27FC236}">
                <a16:creationId xmlns="" xmlns:a16="http://schemas.microsoft.com/office/drawing/2014/main" id="{750EB9C1-21B5-4DB5-AF73-9BDF5C916281}"/>
              </a:ext>
            </a:extLst>
          </p:cNvPr>
          <p:cNvPicPr>
            <a:picLocks noChangeAspect="1"/>
          </p:cNvPicPr>
          <p:nvPr/>
        </p:nvPicPr>
        <p:blipFill rotWithShape="1">
          <a:blip r:embed="rId2"/>
          <a:srcRect l="17371" r="9082" b="4"/>
          <a:stretch/>
        </p:blipFill>
        <p:spPr>
          <a:xfrm>
            <a:off x="16" y="10"/>
            <a:ext cx="7556889" cy="6857990"/>
          </a:xfrm>
          <a:prstGeom prst="rect">
            <a:avLst/>
          </a:prstGeom>
        </p:spPr>
      </p:pic>
      <p:sp>
        <p:nvSpPr>
          <p:cNvPr id="2" name="Title 1"/>
          <p:cNvSpPr>
            <a:spLocks noGrp="1"/>
          </p:cNvSpPr>
          <p:nvPr>
            <p:ph type="ctrTitle"/>
          </p:nvPr>
        </p:nvSpPr>
        <p:spPr>
          <a:xfrm>
            <a:off x="8047939" y="640080"/>
            <a:ext cx="3659246" cy="1111602"/>
          </a:xfrm>
        </p:spPr>
        <p:txBody>
          <a:bodyPr>
            <a:noAutofit/>
          </a:bodyPr>
          <a:lstStyle/>
          <a:p>
            <a:r>
              <a:rPr lang="en-US" sz="3600" dirty="0" smtClean="0">
                <a:solidFill>
                  <a:srgbClr val="FFFFFF"/>
                </a:solidFill>
                <a:latin typeface="Times New Roman"/>
              </a:rPr>
              <a:t>LITERARY AND CULTURAL STUDIES</a:t>
            </a:r>
            <a:endParaRPr lang="en-US" sz="3600" dirty="0">
              <a:solidFill>
                <a:srgbClr val="FFFFFF"/>
              </a:solidFill>
              <a:latin typeface="Times New Roman"/>
            </a:endParaRPr>
          </a:p>
        </p:txBody>
      </p:sp>
      <p:sp>
        <p:nvSpPr>
          <p:cNvPr id="3" name="Subtitle 2"/>
          <p:cNvSpPr>
            <a:spLocks noGrp="1"/>
          </p:cNvSpPr>
          <p:nvPr>
            <p:ph type="subTitle" idx="1"/>
          </p:nvPr>
        </p:nvSpPr>
        <p:spPr>
          <a:xfrm>
            <a:off x="8047939" y="3812135"/>
            <a:ext cx="3659246" cy="2125957"/>
          </a:xfrm>
        </p:spPr>
        <p:txBody>
          <a:bodyPr vert="horz" lIns="91440" tIns="45720" rIns="91440" bIns="45720" rtlCol="0" anchor="t">
            <a:normAutofit/>
          </a:bodyPr>
          <a:lstStyle/>
          <a:p>
            <a:r>
              <a:rPr lang="en-US" sz="1400" dirty="0" smtClean="0">
                <a:solidFill>
                  <a:srgbClr val="FFFFFF"/>
                </a:solidFill>
                <a:latin typeface="Times New Roman"/>
                <a:cs typeface="Calibri"/>
              </a:rPr>
              <a:t>M.A.ENGLISH</a:t>
            </a:r>
            <a:endParaRPr lang="en-US" sz="1400" dirty="0" smtClean="0">
              <a:solidFill>
                <a:srgbClr val="FFFFFF"/>
              </a:solidFill>
              <a:latin typeface="Times New Roman"/>
              <a:cs typeface="Calibri"/>
            </a:endParaRPr>
          </a:p>
          <a:p>
            <a:r>
              <a:rPr lang="en-US" sz="1400" dirty="0" smtClean="0">
                <a:solidFill>
                  <a:srgbClr val="FFFFFF"/>
                </a:solidFill>
                <a:latin typeface="Times New Roman"/>
                <a:cs typeface="Calibri"/>
              </a:rPr>
              <a:t> </a:t>
            </a:r>
          </a:p>
          <a:p>
            <a:endParaRPr lang="en-US" sz="1400" dirty="0">
              <a:solidFill>
                <a:srgbClr val="FFFFFF"/>
              </a:solidFill>
              <a:latin typeface="Times New Roman"/>
              <a:cs typeface="Calibri"/>
            </a:endParaRPr>
          </a:p>
        </p:txBody>
      </p:sp>
    </p:spTree>
    <p:extLst>
      <p:ext uri="{BB962C8B-B14F-4D97-AF65-F5344CB8AC3E}">
        <p14:creationId xmlns:p14="http://schemas.microsoft.com/office/powerpoint/2010/main" val="10985722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1293A2-4F48-43C6-88D8-EDD6DB166913}"/>
              </a:ext>
            </a:extLst>
          </p:cNvPr>
          <p:cNvSpPr>
            <a:spLocks noGrp="1"/>
          </p:cNvSpPr>
          <p:nvPr>
            <p:ph type="title"/>
          </p:nvPr>
        </p:nvSpPr>
        <p:spPr/>
        <p:txBody>
          <a:bodyPr/>
          <a:lstStyle/>
          <a:p>
            <a:r>
              <a:rPr lang="en-US" dirty="0" smtClean="0">
                <a:solidFill>
                  <a:srgbClr val="FF0000"/>
                </a:solidFill>
                <a:cs typeface="Calibri Light"/>
              </a:rPr>
              <a:t>About Literary &amp; Critical Studies</a:t>
            </a:r>
            <a:endParaRPr lang="en-US" dirty="0">
              <a:solidFill>
                <a:srgbClr val="FF0000"/>
              </a:solidFill>
            </a:endParaRPr>
          </a:p>
        </p:txBody>
      </p:sp>
      <p:sp>
        <p:nvSpPr>
          <p:cNvPr id="3" name="Content Placeholder 2">
            <a:extLst>
              <a:ext uri="{FF2B5EF4-FFF2-40B4-BE49-F238E27FC236}">
                <a16:creationId xmlns="" xmlns:a16="http://schemas.microsoft.com/office/drawing/2014/main" id="{2AE644F9-7554-486F-8254-D7E96994C53F}"/>
              </a:ext>
            </a:extLst>
          </p:cNvPr>
          <p:cNvSpPr>
            <a:spLocks noGrp="1"/>
          </p:cNvSpPr>
          <p:nvPr>
            <p:ph idx="1"/>
          </p:nvPr>
        </p:nvSpPr>
        <p:spPr/>
        <p:txBody>
          <a:bodyPr vert="horz" lIns="0" tIns="45720" rIns="0" bIns="45720" rtlCol="0" anchor="t">
            <a:normAutofit fontScale="92500" lnSpcReduction="20000"/>
          </a:bodyPr>
          <a:lstStyle/>
          <a:p>
            <a:endParaRPr lang="en-US" dirty="0" smtClean="0"/>
          </a:p>
          <a:p>
            <a:r>
              <a:rPr lang="en-US" dirty="0"/>
              <a:t> </a:t>
            </a:r>
            <a:r>
              <a:rPr lang="en-US" dirty="0" smtClean="0"/>
              <a:t>       Literary </a:t>
            </a:r>
            <a:r>
              <a:rPr lang="en-US" dirty="0"/>
              <a:t>and Cultural Studies gives you access to historical and emergent traditions of literature, culture and thought. Through critical interpretation and dialogue, we can see how language mediated through texts arranges and allows different ways of knowing and living. In the process you will </a:t>
            </a:r>
            <a:r>
              <a:rPr lang="en-US" dirty="0" smtClean="0"/>
              <a:t>read some </a:t>
            </a:r>
            <a:r>
              <a:rPr lang="en-US" dirty="0"/>
              <a:t>of the greatest wordsmiths and thinkers in the English language</a:t>
            </a:r>
            <a:r>
              <a:rPr lang="en-US" dirty="0" smtClean="0"/>
              <a:t>.</a:t>
            </a:r>
            <a:endParaRPr lang="en-US" dirty="0">
              <a:ea typeface="+mn-lt"/>
              <a:cs typeface="+mn-lt"/>
            </a:endParaRPr>
          </a:p>
          <a:p>
            <a:r>
              <a:rPr lang="en-US" dirty="0" smtClean="0"/>
              <a:t>       The </a:t>
            </a:r>
            <a:r>
              <a:rPr lang="en-US" dirty="0"/>
              <a:t>study of literature and culture provides you with invaluable skills in writing, thinking and expression. These proficiencies in communication and perception are powerfully flexible and adaptable, preparing you to </a:t>
            </a:r>
            <a:r>
              <a:rPr lang="en-US" dirty="0" smtClean="0"/>
              <a:t>think </a:t>
            </a:r>
            <a:r>
              <a:rPr lang="en-US" dirty="0"/>
              <a:t>creatively and innovate across diverse scenarios</a:t>
            </a:r>
            <a:r>
              <a:rPr lang="en-US" dirty="0" smtClean="0"/>
              <a:t>.</a:t>
            </a:r>
          </a:p>
          <a:p>
            <a:r>
              <a:rPr lang="en-US" dirty="0"/>
              <a:t>Literature and cultural studies’ explores a complex relationship. In principle, there need not be conflict between literary and cultural studies. Literary studies is not committed to a conception of the literary object that cultural studies must repudiate. Cultural studies arose as the application of techniques of literary analysis to other cultural materials. It treats cultural </a:t>
            </a:r>
            <a:r>
              <a:rPr lang="en-US" dirty="0" err="1"/>
              <a:t>artefacts</a:t>
            </a:r>
            <a:r>
              <a:rPr lang="en-US" dirty="0"/>
              <a:t> as ‘texts’ to be read rather than as objects that are simply there to be counted. And, conversely, literary studies may gain when literature is studied as a particular cultural practice and works are related to other discourses.</a:t>
            </a:r>
            <a:endParaRPr lang="en-US" dirty="0">
              <a:ea typeface="+mn-lt"/>
              <a:cs typeface="+mn-lt"/>
            </a:endParaRPr>
          </a:p>
        </p:txBody>
      </p:sp>
    </p:spTree>
    <p:extLst>
      <p:ext uri="{BB962C8B-B14F-4D97-AF65-F5344CB8AC3E}">
        <p14:creationId xmlns:p14="http://schemas.microsoft.com/office/powerpoint/2010/main" val="4186729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8241" y="3877937"/>
            <a:ext cx="3382178" cy="2390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473725" y="341523"/>
            <a:ext cx="11292289" cy="33160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t>Cultural studies </a:t>
            </a:r>
            <a:r>
              <a:rPr lang="en-US" sz="2000" dirty="0"/>
              <a:t>is a field of theoretically, politically, and empirically engaged cultural analysis that concentrates upon the political dynamics of contemporary culture, its historical foundations, defining traits, conflicts, and contingencies. Cultural studies researchers generally investigate how cultural practices relate to wider systems of power associated with or operating through social phenomena, such as ideology, class structures, national formations, ethnicity, sexual orientation, gender, and generation. Cultural studies views cultures not as fixed, bounded, stable, and discrete entities, but rather as constantly interacting and changing sets of practices and processes.[1] The field of cultural studies encompasses a range of theoretical and methodological perspectives and practices. Although distinct from the discipline of cultural anthropology and the interdisciplinary field of ethnic studies, cultural studies draws upon and has contributed to each of these fields.</a:t>
            </a:r>
          </a:p>
        </p:txBody>
      </p:sp>
    </p:spTree>
    <p:extLst>
      <p:ext uri="{BB962C8B-B14F-4D97-AF65-F5344CB8AC3E}">
        <p14:creationId xmlns:p14="http://schemas.microsoft.com/office/powerpoint/2010/main" val="823245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C3CF27-DCC7-40D7-84FF-673F777FC7BA}"/>
              </a:ext>
            </a:extLst>
          </p:cNvPr>
          <p:cNvSpPr>
            <a:spLocks noGrp="1"/>
          </p:cNvSpPr>
          <p:nvPr>
            <p:ph type="title"/>
          </p:nvPr>
        </p:nvSpPr>
        <p:spPr>
          <a:xfrm>
            <a:off x="1141348" y="209485"/>
            <a:ext cx="10058400" cy="1079489"/>
          </a:xfrm>
        </p:spPr>
        <p:txBody>
          <a:bodyPr/>
          <a:lstStyle/>
          <a:p>
            <a:r>
              <a:rPr lang="en-US" dirty="0">
                <a:ea typeface="+mj-lt"/>
                <a:cs typeface="+mj-lt"/>
              </a:rPr>
              <a:t> KEY CONCEPTS </a:t>
            </a:r>
          </a:p>
        </p:txBody>
      </p:sp>
      <p:sp>
        <p:nvSpPr>
          <p:cNvPr id="3" name="Content Placeholder 2">
            <a:extLst>
              <a:ext uri="{FF2B5EF4-FFF2-40B4-BE49-F238E27FC236}">
                <a16:creationId xmlns="" xmlns:a16="http://schemas.microsoft.com/office/drawing/2014/main" id="{DADBEC82-2D2C-4587-A177-5AA2DE23F8CF}"/>
              </a:ext>
            </a:extLst>
          </p:cNvPr>
          <p:cNvSpPr>
            <a:spLocks noGrp="1"/>
          </p:cNvSpPr>
          <p:nvPr>
            <p:ph idx="1"/>
          </p:nvPr>
        </p:nvSpPr>
        <p:spPr>
          <a:xfrm>
            <a:off x="1097280" y="1845734"/>
            <a:ext cx="10058400" cy="4023360"/>
          </a:xfrm>
        </p:spPr>
        <p:txBody>
          <a:bodyPr vert="horz" lIns="0" tIns="45720" rIns="0" bIns="45720" rtlCol="0" anchor="t">
            <a:normAutofit/>
          </a:bodyPr>
          <a:lstStyle/>
          <a:p>
            <a:r>
              <a:rPr lang="en-US" dirty="0" smtClean="0">
                <a:solidFill>
                  <a:srgbClr val="C00000"/>
                </a:solidFill>
                <a:cs typeface="Calibri"/>
              </a:rPr>
              <a:t>Counter Culture</a:t>
            </a:r>
            <a:r>
              <a:rPr lang="en-US" dirty="0" smtClean="0">
                <a:cs typeface="Calibri"/>
              </a:rPr>
              <a:t>: </a:t>
            </a:r>
            <a:r>
              <a:rPr lang="en-US" dirty="0"/>
              <a:t> is a </a:t>
            </a:r>
            <a:r>
              <a:rPr lang="en-US" dirty="0">
                <a:hlinkClick r:id="rId2" tooltip="Subculture"/>
              </a:rPr>
              <a:t>subculture</a:t>
            </a:r>
            <a:r>
              <a:rPr lang="en-US" dirty="0"/>
              <a:t> whose values and norms of behavior differ substantially from those of mainstream society, often in opposition to </a:t>
            </a:r>
            <a:r>
              <a:rPr lang="en-US" b="1" dirty="0"/>
              <a:t>mainstream</a:t>
            </a:r>
            <a:r>
              <a:rPr lang="en-US" dirty="0"/>
              <a:t> </a:t>
            </a:r>
            <a:r>
              <a:rPr lang="en-US" dirty="0" smtClean="0"/>
              <a:t>cultural mores.</a:t>
            </a:r>
            <a:endParaRPr lang="en-US" baseline="30000" dirty="0"/>
          </a:p>
          <a:p>
            <a:r>
              <a:rPr lang="en-US" dirty="0" smtClean="0">
                <a:solidFill>
                  <a:srgbClr val="C00000"/>
                </a:solidFill>
                <a:cs typeface="Calibri"/>
              </a:rPr>
              <a:t>Deviance</a:t>
            </a:r>
            <a:r>
              <a:rPr lang="en-US" dirty="0" smtClean="0">
                <a:cs typeface="Calibri"/>
              </a:rPr>
              <a:t>: </a:t>
            </a:r>
            <a:r>
              <a:rPr lang="en-US" dirty="0"/>
              <a:t>is any behavior that violates </a:t>
            </a:r>
            <a:r>
              <a:rPr lang="en-US" b="1" u="sng" dirty="0">
                <a:solidFill>
                  <a:srgbClr val="FFC000"/>
                </a:solidFill>
              </a:rPr>
              <a:t>cultural</a:t>
            </a:r>
            <a:r>
              <a:rPr lang="en-US" dirty="0"/>
              <a:t> norms. Norms are social expectations that guide human behavior. ... This makes sense given that </a:t>
            </a:r>
            <a:r>
              <a:rPr lang="en-US" b="1" dirty="0"/>
              <a:t>cultural</a:t>
            </a:r>
            <a:r>
              <a:rPr lang="en-US" dirty="0"/>
              <a:t> norms are relative. If norms are relative, what is required to deviate from </a:t>
            </a:r>
            <a:r>
              <a:rPr lang="en-US" dirty="0" smtClean="0"/>
              <a:t>those </a:t>
            </a:r>
            <a:r>
              <a:rPr lang="en-US" dirty="0"/>
              <a:t>norms (i.e., </a:t>
            </a:r>
            <a:r>
              <a:rPr lang="en-US" b="1" dirty="0"/>
              <a:t>deviance</a:t>
            </a:r>
            <a:r>
              <a:rPr lang="en-US" dirty="0"/>
              <a:t>) is relative as well</a:t>
            </a:r>
            <a:r>
              <a:rPr lang="en-US" dirty="0" smtClean="0"/>
              <a:t>.</a:t>
            </a:r>
          </a:p>
          <a:p>
            <a:r>
              <a:rPr lang="en-US" dirty="0" smtClean="0">
                <a:solidFill>
                  <a:srgbClr val="C00000"/>
                </a:solidFill>
                <a:cs typeface="Calibri"/>
              </a:rPr>
              <a:t>Canon</a:t>
            </a:r>
            <a:r>
              <a:rPr lang="en-US" dirty="0" smtClean="0">
                <a:cs typeface="Calibri"/>
              </a:rPr>
              <a:t>: </a:t>
            </a:r>
            <a:r>
              <a:rPr lang="en-US" dirty="0"/>
              <a:t>refers to a collection of rules or texts that are considered to be authoritative. Shakespeare and Chaucer are part of the </a:t>
            </a:r>
            <a:r>
              <a:rPr lang="en-US" b="1" dirty="0"/>
              <a:t>canon</a:t>
            </a:r>
            <a:r>
              <a:rPr lang="en-US" dirty="0"/>
              <a:t> of Western </a:t>
            </a:r>
            <a:r>
              <a:rPr lang="en-US" b="1" dirty="0"/>
              <a:t>literature</a:t>
            </a:r>
            <a:r>
              <a:rPr lang="en-US" dirty="0"/>
              <a:t>, so you might read their work in an English class. ... The </a:t>
            </a:r>
            <a:r>
              <a:rPr lang="en-US" b="1" u="sng" dirty="0">
                <a:solidFill>
                  <a:srgbClr val="FFC000"/>
                </a:solidFill>
              </a:rPr>
              <a:t>literary canon</a:t>
            </a:r>
            <a:r>
              <a:rPr lang="en-US" dirty="0"/>
              <a:t> can change with time, and so can the </a:t>
            </a:r>
            <a:r>
              <a:rPr lang="en-US" b="1" dirty="0"/>
              <a:t>cultural canon</a:t>
            </a:r>
            <a:r>
              <a:rPr lang="en-US" dirty="0" smtClean="0"/>
              <a:t>.</a:t>
            </a:r>
          </a:p>
          <a:p>
            <a:r>
              <a:rPr lang="en-US" dirty="0" smtClean="0">
                <a:solidFill>
                  <a:srgbClr val="C00000"/>
                </a:solidFill>
                <a:cs typeface="Calibri"/>
              </a:rPr>
              <a:t>Identity</a:t>
            </a:r>
            <a:r>
              <a:rPr lang="en-US" dirty="0" smtClean="0">
                <a:cs typeface="Calibri"/>
              </a:rPr>
              <a:t>: </a:t>
            </a:r>
            <a:r>
              <a:rPr lang="en-US" dirty="0"/>
              <a:t> </a:t>
            </a:r>
            <a:r>
              <a:rPr lang="en-US" b="1" dirty="0"/>
              <a:t>Identity</a:t>
            </a:r>
            <a:r>
              <a:rPr lang="en-US" dirty="0"/>
              <a:t> in </a:t>
            </a:r>
            <a:r>
              <a:rPr lang="en-US" b="1" dirty="0"/>
              <a:t>literature</a:t>
            </a:r>
            <a:r>
              <a:rPr lang="en-US" dirty="0"/>
              <a:t> may refer to the </a:t>
            </a:r>
            <a:r>
              <a:rPr lang="en-US" u="sng" dirty="0">
                <a:solidFill>
                  <a:srgbClr val="FFC000"/>
                </a:solidFill>
              </a:rPr>
              <a:t>author's adoption </a:t>
            </a:r>
            <a:r>
              <a:rPr lang="en-US" dirty="0"/>
              <a:t>of a new </a:t>
            </a:r>
            <a:r>
              <a:rPr lang="en-US" b="1" dirty="0"/>
              <a:t>culture</a:t>
            </a:r>
            <a:r>
              <a:rPr lang="en-US" dirty="0"/>
              <a:t> and language as a means of expression following a migration from his country of origin to another one.</a:t>
            </a:r>
            <a:endParaRPr lang="en-US" dirty="0">
              <a:cs typeface="Calibri"/>
            </a:endParaRPr>
          </a:p>
        </p:txBody>
      </p:sp>
    </p:spTree>
    <p:extLst>
      <p:ext uri="{BB962C8B-B14F-4D97-AF65-F5344CB8AC3E}">
        <p14:creationId xmlns:p14="http://schemas.microsoft.com/office/powerpoint/2010/main" val="3043533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812800"/>
            <a:ext cx="10058400" cy="5125156"/>
          </a:xfrm>
        </p:spPr>
        <p:txBody>
          <a:bodyPr>
            <a:normAutofit/>
          </a:bodyPr>
          <a:lstStyle/>
          <a:p>
            <a:endParaRPr lang="en-US" sz="2000" dirty="0">
              <a:latin typeface="+mn-lt"/>
            </a:endParaRPr>
          </a:p>
        </p:txBody>
      </p:sp>
      <p:sp>
        <p:nvSpPr>
          <p:cNvPr id="3" name="Content Placeholder 2">
            <a:extLst>
              <a:ext uri="{FF2B5EF4-FFF2-40B4-BE49-F238E27FC236}">
                <a16:creationId xmlns="" xmlns:a16="http://schemas.microsoft.com/office/drawing/2014/main" id="{723C93CE-67A4-47DC-8C89-EC6F63A8AA69}"/>
              </a:ext>
            </a:extLst>
          </p:cNvPr>
          <p:cNvSpPr>
            <a:spLocks noGrp="1"/>
          </p:cNvSpPr>
          <p:nvPr>
            <p:ph idx="1"/>
          </p:nvPr>
        </p:nvSpPr>
        <p:spPr>
          <a:xfrm>
            <a:off x="1097280" y="835378"/>
            <a:ext cx="10058400" cy="5033716"/>
          </a:xfrm>
        </p:spPr>
        <p:txBody>
          <a:bodyPr/>
          <a:lstStyle/>
          <a:p>
            <a:r>
              <a:rPr lang="en-US" dirty="0">
                <a:solidFill>
                  <a:srgbClr val="C00000"/>
                </a:solidFill>
              </a:rPr>
              <a:t>Sub – Culture</a:t>
            </a:r>
            <a:r>
              <a:rPr lang="en-US" dirty="0"/>
              <a:t>: is a group of people within a culture that differentiates itself from the parent culture to which it belongs, often maintaining some of its founding principles. Subcultures develop their own </a:t>
            </a:r>
            <a:r>
              <a:rPr lang="en-US" u="sng" dirty="0">
                <a:solidFill>
                  <a:srgbClr val="FFC000"/>
                </a:solidFill>
              </a:rPr>
              <a:t>norms</a:t>
            </a:r>
            <a:r>
              <a:rPr lang="en-US" dirty="0"/>
              <a:t> and </a:t>
            </a:r>
            <a:r>
              <a:rPr lang="en-US" u="sng" dirty="0">
                <a:solidFill>
                  <a:srgbClr val="FFC000"/>
                </a:solidFill>
              </a:rPr>
              <a:t>values</a:t>
            </a:r>
            <a:r>
              <a:rPr lang="en-US" dirty="0"/>
              <a:t> regarding cultural, political and sexual matters.</a:t>
            </a:r>
            <a:endParaRPr lang="en-US" dirty="0" smtClean="0"/>
          </a:p>
          <a:p>
            <a:r>
              <a:rPr lang="en-US" dirty="0" smtClean="0">
                <a:solidFill>
                  <a:srgbClr val="C00000"/>
                </a:solidFill>
              </a:rPr>
              <a:t>Popular- Culture</a:t>
            </a:r>
            <a:r>
              <a:rPr lang="en-US" dirty="0" smtClean="0"/>
              <a:t>: </a:t>
            </a:r>
            <a:r>
              <a:rPr lang="en-US" dirty="0"/>
              <a:t> (also called mass </a:t>
            </a:r>
            <a:r>
              <a:rPr lang="en-US" b="1" dirty="0"/>
              <a:t>culture</a:t>
            </a:r>
            <a:r>
              <a:rPr lang="en-US" dirty="0"/>
              <a:t> and pop </a:t>
            </a:r>
            <a:r>
              <a:rPr lang="en-US" b="1" dirty="0"/>
              <a:t>culture</a:t>
            </a:r>
            <a:r>
              <a:rPr lang="en-US" dirty="0"/>
              <a:t>) is generally recognized by members of a society as a set of the </a:t>
            </a:r>
            <a:r>
              <a:rPr lang="en-US" u="sng" dirty="0">
                <a:solidFill>
                  <a:srgbClr val="FFC000"/>
                </a:solidFill>
              </a:rPr>
              <a:t>practices</a:t>
            </a:r>
            <a:r>
              <a:rPr lang="en-US" dirty="0"/>
              <a:t>, </a:t>
            </a:r>
            <a:r>
              <a:rPr lang="en-US" u="sng" dirty="0">
                <a:solidFill>
                  <a:srgbClr val="FFC000"/>
                </a:solidFill>
              </a:rPr>
              <a:t>beliefs</a:t>
            </a:r>
            <a:r>
              <a:rPr lang="en-US" dirty="0"/>
              <a:t> and </a:t>
            </a:r>
            <a:r>
              <a:rPr lang="en-US" u="sng" dirty="0">
                <a:solidFill>
                  <a:srgbClr val="FFC000"/>
                </a:solidFill>
              </a:rPr>
              <a:t>objects</a:t>
            </a:r>
            <a:r>
              <a:rPr lang="en-US" dirty="0"/>
              <a:t> that are dominant or ubiquitous in a </a:t>
            </a:r>
            <a:r>
              <a:rPr lang="en-US" dirty="0" smtClean="0"/>
              <a:t>society </a:t>
            </a:r>
            <a:r>
              <a:rPr lang="en-US" dirty="0"/>
              <a:t>at a given point in time</a:t>
            </a:r>
            <a:r>
              <a:rPr lang="en-US" dirty="0" smtClean="0"/>
              <a:t>.</a:t>
            </a:r>
          </a:p>
          <a:p>
            <a:r>
              <a:rPr lang="en-US" dirty="0" smtClean="0">
                <a:solidFill>
                  <a:srgbClr val="C00000"/>
                </a:solidFill>
              </a:rPr>
              <a:t>Mass Media</a:t>
            </a:r>
            <a:r>
              <a:rPr lang="en-US" dirty="0" smtClean="0"/>
              <a:t>: </a:t>
            </a:r>
            <a:r>
              <a:rPr lang="en-US" dirty="0"/>
              <a:t>is </a:t>
            </a:r>
            <a:r>
              <a:rPr lang="en-US" b="1" dirty="0"/>
              <a:t>communication</a:t>
            </a:r>
            <a:r>
              <a:rPr lang="en-US" dirty="0"/>
              <a:t>—whether written, broadcast, or spoken—that reaches a large audience. This includes television, radio, advertising, movies, the Internet, newspapers, magazines, and so forth. </a:t>
            </a:r>
            <a:r>
              <a:rPr lang="en-US" b="1" dirty="0"/>
              <a:t>Mass media</a:t>
            </a:r>
            <a:r>
              <a:rPr lang="en-US" dirty="0"/>
              <a:t> is a significant force in </a:t>
            </a:r>
            <a:r>
              <a:rPr lang="en-US" u="sng" dirty="0">
                <a:solidFill>
                  <a:srgbClr val="FFC000"/>
                </a:solidFill>
              </a:rPr>
              <a:t>modern </a:t>
            </a:r>
            <a:r>
              <a:rPr lang="en-US" b="1" u="sng" dirty="0">
                <a:solidFill>
                  <a:srgbClr val="FFC000"/>
                </a:solidFill>
              </a:rPr>
              <a:t>culture</a:t>
            </a:r>
            <a:r>
              <a:rPr lang="en-US" dirty="0"/>
              <a:t>, particularly in America</a:t>
            </a:r>
            <a:r>
              <a:rPr lang="en-US" dirty="0" smtClean="0"/>
              <a:t>.</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9245" y="3928533"/>
            <a:ext cx="4244622" cy="1896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431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ABB2DFE-B96D-4713-A1FA-C3CA940E3EDF}"/>
              </a:ext>
            </a:extLst>
          </p:cNvPr>
          <p:cNvSpPr>
            <a:spLocks noGrp="1"/>
          </p:cNvSpPr>
          <p:nvPr>
            <p:ph type="title"/>
          </p:nvPr>
        </p:nvSpPr>
        <p:spPr>
          <a:xfrm>
            <a:off x="1097280" y="286603"/>
            <a:ext cx="10058400" cy="1034197"/>
          </a:xfrm>
        </p:spPr>
        <p:txBody>
          <a:bodyPr>
            <a:normAutofit fontScale="90000"/>
          </a:bodyPr>
          <a:lstStyle/>
          <a:p>
            <a:r>
              <a:rPr lang="en-US" dirty="0" smtClean="0">
                <a:solidFill>
                  <a:srgbClr val="C00000"/>
                </a:solidFill>
              </a:rPr>
              <a:t>Contributors towards Cultural Development</a:t>
            </a:r>
            <a:endParaRPr lang="en-US" dirty="0">
              <a:solidFill>
                <a:srgbClr val="C00000"/>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23200" y="2077156"/>
            <a:ext cx="3093155" cy="3578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Vertical Scroll 4"/>
          <p:cNvSpPr/>
          <p:nvPr/>
        </p:nvSpPr>
        <p:spPr>
          <a:xfrm>
            <a:off x="1151466" y="1919109"/>
            <a:ext cx="5689601" cy="4188177"/>
          </a:xfrm>
          <a:prstGeom prst="vertic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C00000"/>
                </a:solidFill>
              </a:rPr>
              <a:t>Janice </a:t>
            </a:r>
            <a:r>
              <a:rPr lang="en-US" dirty="0" err="1" smtClean="0">
                <a:solidFill>
                  <a:srgbClr val="C00000"/>
                </a:solidFill>
              </a:rPr>
              <a:t>Radway</a:t>
            </a:r>
            <a:r>
              <a:rPr lang="en-US" dirty="0" smtClean="0">
                <a:solidFill>
                  <a:srgbClr val="C00000"/>
                </a:solidFill>
              </a:rPr>
              <a:t> –   Reading the romance</a:t>
            </a:r>
          </a:p>
          <a:p>
            <a:pPr algn="ctr"/>
            <a:endParaRPr lang="en-US" dirty="0" smtClean="0">
              <a:solidFill>
                <a:srgbClr val="C00000"/>
              </a:solidFill>
            </a:endParaRPr>
          </a:p>
          <a:p>
            <a:pPr algn="ctr"/>
            <a:r>
              <a:rPr lang="en-US" dirty="0" smtClean="0">
                <a:solidFill>
                  <a:srgbClr val="C00000"/>
                </a:solidFill>
              </a:rPr>
              <a:t>Danny  Boyle  –  </a:t>
            </a:r>
            <a:r>
              <a:rPr lang="en-US" dirty="0" err="1" smtClean="0">
                <a:solidFill>
                  <a:srgbClr val="C00000"/>
                </a:solidFill>
              </a:rPr>
              <a:t>Slumdog</a:t>
            </a:r>
            <a:r>
              <a:rPr lang="en-US" dirty="0" smtClean="0">
                <a:solidFill>
                  <a:srgbClr val="C00000"/>
                </a:solidFill>
              </a:rPr>
              <a:t> Millionaire</a:t>
            </a:r>
          </a:p>
          <a:p>
            <a:pPr algn="ctr"/>
            <a:endParaRPr lang="en-US" dirty="0" smtClean="0">
              <a:solidFill>
                <a:srgbClr val="C00000"/>
              </a:solidFill>
            </a:endParaRPr>
          </a:p>
          <a:p>
            <a:pPr algn="ctr"/>
            <a:r>
              <a:rPr lang="en-US" dirty="0" smtClean="0">
                <a:solidFill>
                  <a:srgbClr val="C00000"/>
                </a:solidFill>
              </a:rPr>
              <a:t>Stuart Hall  -- Reception Theory</a:t>
            </a:r>
          </a:p>
          <a:p>
            <a:pPr algn="ctr"/>
            <a:endParaRPr lang="en-US" dirty="0" smtClean="0">
              <a:solidFill>
                <a:srgbClr val="C00000"/>
              </a:solidFill>
            </a:endParaRPr>
          </a:p>
          <a:p>
            <a:pPr algn="ctr"/>
            <a:r>
              <a:rPr lang="en-US" dirty="0" smtClean="0">
                <a:solidFill>
                  <a:srgbClr val="C00000"/>
                </a:solidFill>
              </a:rPr>
              <a:t>      John Fiske  -  The culture of everyday life</a:t>
            </a:r>
          </a:p>
          <a:p>
            <a:pPr algn="ctr"/>
            <a:endParaRPr lang="en-US" dirty="0" smtClean="0">
              <a:solidFill>
                <a:srgbClr val="C00000"/>
              </a:solidFill>
            </a:endParaRPr>
          </a:p>
          <a:p>
            <a:pPr algn="ctr"/>
            <a:r>
              <a:rPr lang="en-US" dirty="0" smtClean="0">
                <a:solidFill>
                  <a:srgbClr val="C00000"/>
                </a:solidFill>
              </a:rPr>
              <a:t>Richard </a:t>
            </a:r>
            <a:r>
              <a:rPr lang="en-US" dirty="0" err="1" smtClean="0">
                <a:solidFill>
                  <a:srgbClr val="C00000"/>
                </a:solidFill>
              </a:rPr>
              <a:t>Hoggart</a:t>
            </a:r>
            <a:r>
              <a:rPr lang="en-US" dirty="0" smtClean="0">
                <a:solidFill>
                  <a:srgbClr val="C00000"/>
                </a:solidFill>
              </a:rPr>
              <a:t>  - Real World</a:t>
            </a:r>
            <a:endParaRPr lang="en-US" dirty="0">
              <a:solidFill>
                <a:srgbClr val="C00000"/>
              </a:solidFill>
            </a:endParaRPr>
          </a:p>
        </p:txBody>
      </p:sp>
      <p:cxnSp>
        <p:nvCxnSpPr>
          <p:cNvPr id="7" name="Straight Arrow Connector 6"/>
          <p:cNvCxnSpPr/>
          <p:nvPr/>
        </p:nvCxnSpPr>
        <p:spPr>
          <a:xfrm>
            <a:off x="1840089" y="2483556"/>
            <a:ext cx="237067" cy="112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442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205413-775F-48F4-9C31-DABC471F4D07}"/>
              </a:ext>
            </a:extLst>
          </p:cNvPr>
          <p:cNvSpPr>
            <a:spLocks noGrp="1"/>
          </p:cNvSpPr>
          <p:nvPr>
            <p:ph type="title"/>
          </p:nvPr>
        </p:nvSpPr>
        <p:spPr>
          <a:xfrm>
            <a:off x="3815766" y="2171008"/>
            <a:ext cx="10058400" cy="1450757"/>
          </a:xfrm>
        </p:spPr>
        <p:txBody>
          <a:bodyPr/>
          <a:lstStyle/>
          <a:p>
            <a:r>
              <a:rPr lang="en-US" dirty="0">
                <a:cs typeface="Calibri Light"/>
              </a:rPr>
              <a:t>Thank you</a:t>
            </a:r>
            <a:endParaRPr lang="en-US" dirty="0"/>
          </a:p>
        </p:txBody>
      </p:sp>
    </p:spTree>
    <p:extLst>
      <p:ext uri="{BB962C8B-B14F-4D97-AF65-F5344CB8AC3E}">
        <p14:creationId xmlns:p14="http://schemas.microsoft.com/office/powerpoint/2010/main" val="2078117994"/>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docProps/app.xml><?xml version="1.0" encoding="utf-8"?>
<Properties xmlns="http://schemas.openxmlformats.org/officeDocument/2006/extended-properties" xmlns:vt="http://schemas.openxmlformats.org/officeDocument/2006/docPropsVTypes">
  <Template>office theme</Template>
  <TotalTime>4685</TotalTime>
  <Words>465</Words>
  <Application>Microsoft Office PowerPoint</Application>
  <PresentationFormat>Widescreen</PresentationFormat>
  <Paragraphs>28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Calibri</vt:lpstr>
      <vt:lpstr>Calibri Light</vt:lpstr>
      <vt:lpstr>Times New Roman</vt:lpstr>
      <vt:lpstr>Retrospect</vt:lpstr>
      <vt:lpstr>LITERARY AND CULTURAL STUDIES</vt:lpstr>
      <vt:lpstr>About Literary &amp; Critical Studies</vt:lpstr>
      <vt:lpstr>PowerPoint Presentation</vt:lpstr>
      <vt:lpstr> KEY CONCEPTS </vt:lpstr>
      <vt:lpstr>PowerPoint Presentation</vt:lpstr>
      <vt:lpstr>Contributors towards Cultural Development</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RePack by Diakov</cp:lastModifiedBy>
  <cp:revision>396</cp:revision>
  <dcterms:created xsi:type="dcterms:W3CDTF">2013-07-15T20:26:40Z</dcterms:created>
  <dcterms:modified xsi:type="dcterms:W3CDTF">2019-12-02T05:40:56Z</dcterms:modified>
</cp:coreProperties>
</file>