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00FF"/>
    <a:srgbClr val="FF66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200"/>
            </a:lvl1pPr>
          </a:lstStyle>
          <a:p>
            <a:endParaRPr lang="en-US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/>
            </a:lvl1pPr>
          </a:lstStyle>
          <a:p>
            <a:endParaRPr lang="en-US" altLang="ko-K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200"/>
            </a:lvl1pPr>
          </a:lstStyle>
          <a:p>
            <a:endParaRPr lang="en-US" altLang="ko-K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/>
            </a:lvl1pPr>
          </a:lstStyle>
          <a:p>
            <a:fld id="{0714B107-1432-46EC-A9EE-783757213B20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200"/>
            </a:lvl1pPr>
          </a:lstStyle>
          <a:p>
            <a:endParaRPr lang="ko-KR" altLang="ko-K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/>
            </a:lvl1pPr>
          </a:lstStyle>
          <a:p>
            <a:endParaRPr lang="ko-KR" altLang="ko-K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ko-KR" smtClean="0"/>
              <a:t>마스터 문자열 유형 편집</a:t>
            </a:r>
          </a:p>
          <a:p>
            <a:pPr lvl="1"/>
            <a:r>
              <a:rPr lang="ko-KR" altLang="ko-KR" smtClean="0"/>
              <a:t>둘째 수준</a:t>
            </a:r>
          </a:p>
          <a:p>
            <a:pPr lvl="2"/>
            <a:r>
              <a:rPr lang="ko-KR" altLang="ko-KR" smtClean="0"/>
              <a:t>셋째 수준</a:t>
            </a:r>
          </a:p>
          <a:p>
            <a:pPr lvl="3"/>
            <a:r>
              <a:rPr lang="ko-KR" altLang="ko-KR" smtClean="0"/>
              <a:t>넷째 수준</a:t>
            </a:r>
          </a:p>
          <a:p>
            <a:pPr lvl="4"/>
            <a:r>
              <a:rPr lang="ko-KR" altLang="ko-KR" smtClean="0"/>
              <a:t>다섯째 수준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200"/>
            </a:lvl1pPr>
          </a:lstStyle>
          <a:p>
            <a:endParaRPr lang="ko-KR" altLang="ko-KR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/>
            </a:lvl1pPr>
          </a:lstStyle>
          <a:p>
            <a:fld id="{A50E1443-5E01-411F-B59A-95DBD1ABAD3B}" type="slidenum">
              <a:rPr lang="ko-KR" altLang="ko-KR"/>
              <a:pPr/>
              <a:t>‹#›</a:t>
            </a:fld>
            <a:endParaRPr lang="ko-KR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2672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990600"/>
            <a:ext cx="42672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ChangeArrowheads="1"/>
          </p:cNvSpPr>
          <p:nvPr/>
        </p:nvSpPr>
        <p:spPr bwMode="auto">
          <a:xfrm>
            <a:off x="11113" y="839788"/>
            <a:ext cx="9132887" cy="74612"/>
          </a:xfrm>
          <a:prstGeom prst="rect">
            <a:avLst/>
          </a:prstGeom>
          <a:gradFill rotWithShape="0">
            <a:gsLst>
              <a:gs pos="0">
                <a:srgbClr val="E71909">
                  <a:gamma/>
                  <a:shade val="51373"/>
                  <a:invGamma/>
                </a:srgbClr>
              </a:gs>
              <a:gs pos="50000">
                <a:srgbClr val="E71909"/>
              </a:gs>
              <a:gs pos="100000">
                <a:srgbClr val="E71909">
                  <a:gamma/>
                  <a:shade val="51373"/>
                  <a:invGamma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Rectangle 1027"/>
          <p:cNvSpPr>
            <a:spLocks noChangeArrowheads="1"/>
          </p:cNvSpPr>
          <p:nvPr/>
        </p:nvSpPr>
        <p:spPr bwMode="auto">
          <a:xfrm>
            <a:off x="11113" y="762000"/>
            <a:ext cx="9132887" cy="38100"/>
          </a:xfrm>
          <a:prstGeom prst="rect">
            <a:avLst/>
          </a:prstGeom>
          <a:gradFill rotWithShape="0">
            <a:gsLst>
              <a:gs pos="0">
                <a:srgbClr val="0000B6">
                  <a:gamma/>
                  <a:shade val="69804"/>
                  <a:invGamma/>
                </a:srgbClr>
              </a:gs>
              <a:gs pos="50000">
                <a:srgbClr val="0000B6"/>
              </a:gs>
              <a:gs pos="100000">
                <a:srgbClr val="0000B6">
                  <a:gamma/>
                  <a:shade val="69804"/>
                  <a:invGamma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102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5125" name="Rectangle 10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686800" cy="548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5126" name="Text Box 1030"/>
          <p:cNvSpPr txBox="1">
            <a:spLocks noChangeArrowheads="1"/>
          </p:cNvSpPr>
          <p:nvPr/>
        </p:nvSpPr>
        <p:spPr bwMode="auto">
          <a:xfrm>
            <a:off x="228600" y="6629400"/>
            <a:ext cx="17399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900">
                <a:solidFill>
                  <a:srgbClr val="000082"/>
                </a:solidFill>
                <a:latin typeface="Arial" charset="0"/>
              </a:rPr>
              <a:t>Computer System Architecture</a:t>
            </a:r>
            <a:endParaRPr lang="en-US" altLang="ko-KR" sz="900">
              <a:solidFill>
                <a:srgbClr val="000082"/>
              </a:solidFill>
            </a:endParaRPr>
          </a:p>
        </p:txBody>
      </p:sp>
      <p:sp>
        <p:nvSpPr>
          <p:cNvPr id="5127" name="Text Box 1031"/>
          <p:cNvSpPr txBox="1">
            <a:spLocks noChangeArrowheads="1"/>
          </p:cNvSpPr>
          <p:nvPr/>
        </p:nvSpPr>
        <p:spPr bwMode="auto">
          <a:xfrm>
            <a:off x="6877050" y="6583363"/>
            <a:ext cx="197643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1200">
                <a:solidFill>
                  <a:srgbClr val="000082"/>
                </a:solidFill>
              </a:rPr>
              <a:t>Dept. of  Info. Of  Computer.</a:t>
            </a:r>
          </a:p>
        </p:txBody>
      </p:sp>
      <p:sp>
        <p:nvSpPr>
          <p:cNvPr id="5128" name="Text Box 1032"/>
          <p:cNvSpPr txBox="1">
            <a:spLocks noChangeArrowheads="1"/>
          </p:cNvSpPr>
          <p:nvPr/>
        </p:nvSpPr>
        <p:spPr bwMode="auto">
          <a:xfrm>
            <a:off x="3276600" y="6583363"/>
            <a:ext cx="280828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00008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Chap. 11  Input-Output Organization</a:t>
            </a:r>
            <a:endParaRPr lang="en-US" altLang="ko-KR" sz="1200">
              <a:solidFill>
                <a:srgbClr val="000082"/>
              </a:solidFill>
              <a:latin typeface="Arial" charset="0"/>
            </a:endParaRPr>
          </a:p>
        </p:txBody>
      </p:sp>
      <p:sp>
        <p:nvSpPr>
          <p:cNvPr id="5129" name="Rectangle 1033"/>
          <p:cNvSpPr>
            <a:spLocks noChangeArrowheads="1"/>
          </p:cNvSpPr>
          <p:nvPr/>
        </p:nvSpPr>
        <p:spPr bwMode="auto">
          <a:xfrm>
            <a:off x="0" y="6553200"/>
            <a:ext cx="9132888" cy="28575"/>
          </a:xfrm>
          <a:prstGeom prst="rect">
            <a:avLst/>
          </a:prstGeom>
          <a:solidFill>
            <a:schemeClr val="tx2">
              <a:alpha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Text Box 1034"/>
          <p:cNvSpPr txBox="1">
            <a:spLocks noChangeArrowheads="1"/>
          </p:cNvSpPr>
          <p:nvPr/>
        </p:nvSpPr>
        <p:spPr bwMode="auto">
          <a:xfrm>
            <a:off x="8458200" y="0"/>
            <a:ext cx="7620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lang="ko-KR" altLang="en-US" sz="2400" b="1" baseline="-25000">
                <a:solidFill>
                  <a:srgbClr val="CC00FF"/>
                </a:solidFill>
                <a:latin typeface="Book Antiqua" pitchFamily="18" charset="0"/>
              </a:rPr>
              <a:t>11-</a:t>
            </a:r>
            <a:fld id="{4EC35870-5858-44E9-86A9-57690A737867}" type="slidenum">
              <a:rPr lang="ko-KR" altLang="en-US" sz="2400" b="1" baseline="-25000">
                <a:solidFill>
                  <a:srgbClr val="CC00FF"/>
                </a:solidFill>
                <a:latin typeface="Book Antiqua" pitchFamily="18" charset="0"/>
              </a:rPr>
              <a:pPr eaLnBrk="1" latinLnBrk="1" hangingPunct="1">
                <a:spcBef>
                  <a:spcPct val="50000"/>
                </a:spcBef>
              </a:pPr>
              <a:t>‹#›</a:t>
            </a:fld>
            <a:endParaRPr lang="en-US" altLang="ko-KR" sz="1800" b="1" baseline="-25000">
              <a:solidFill>
                <a:srgbClr val="0000B6"/>
              </a:solidFill>
              <a:latin typeface="Book Antiqua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2"/>
          </a:solidFill>
          <a:latin typeface="Book Antiqua" pitchFamily="18" charset="0"/>
          <a:ea typeface="굴림" pitchFamily="50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u"/>
        <a:defRPr>
          <a:solidFill>
            <a:schemeClr val="accent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1400">
          <a:solidFill>
            <a:schemeClr val="accent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n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n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n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n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n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5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11.  </a:t>
            </a:r>
            <a:r>
              <a:rPr lang="en-US" altLang="ko-KR"/>
              <a:t>Input-Output Organization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11-1  </a:t>
            </a:r>
            <a:r>
              <a:rPr lang="en-US" altLang="ko-KR" dirty="0"/>
              <a:t>Peripheral Devices</a:t>
            </a:r>
          </a:p>
          <a:p>
            <a:pPr lvl="1"/>
            <a:r>
              <a:rPr lang="en-US" altLang="ko-KR" dirty="0"/>
              <a:t>I/O Subsystem</a:t>
            </a:r>
          </a:p>
          <a:p>
            <a:pPr lvl="2"/>
            <a:r>
              <a:rPr lang="en-US" altLang="ko-KR" dirty="0"/>
              <a:t>Provides an efficient mode of communication between the central system and the outside environment</a:t>
            </a:r>
          </a:p>
          <a:p>
            <a:pPr lvl="1"/>
            <a:r>
              <a:rPr lang="en-US" altLang="ko-KR" dirty="0"/>
              <a:t>Peripheral (</a:t>
            </a:r>
            <a:r>
              <a:rPr lang="en-US" altLang="ko-KR" sz="1600" dirty="0"/>
              <a:t>or</a:t>
            </a:r>
            <a:r>
              <a:rPr lang="en-US" altLang="ko-KR" dirty="0"/>
              <a:t> </a:t>
            </a:r>
            <a:r>
              <a:rPr lang="en-US" altLang="ko-KR" sz="1600" dirty="0">
                <a:solidFill>
                  <a:schemeClr val="accent1"/>
                </a:solidFill>
              </a:rPr>
              <a:t>I/O Device</a:t>
            </a:r>
            <a:r>
              <a:rPr lang="en-US" altLang="ko-KR" dirty="0"/>
              <a:t>)</a:t>
            </a:r>
          </a:p>
          <a:p>
            <a:pPr lvl="2"/>
            <a:r>
              <a:rPr lang="en-US" altLang="ko-KR" dirty="0"/>
              <a:t>Input or Output devices attached to the computer</a:t>
            </a:r>
          </a:p>
          <a:p>
            <a:pPr lvl="3"/>
            <a:r>
              <a:rPr lang="en-US" altLang="ko-KR" dirty="0"/>
              <a:t>Monitor (</a:t>
            </a:r>
            <a:r>
              <a:rPr lang="en-US" altLang="ko-KR" i="1" dirty="0">
                <a:solidFill>
                  <a:srgbClr val="CC9900"/>
                </a:solidFill>
              </a:rPr>
              <a:t>Visual Output Device</a:t>
            </a:r>
            <a:r>
              <a:rPr lang="en-US" altLang="ko-KR" dirty="0"/>
              <a:t>) : CRT, LCD</a:t>
            </a:r>
          </a:p>
          <a:p>
            <a:pPr lvl="3"/>
            <a:r>
              <a:rPr lang="en-US" altLang="ko-KR" dirty="0"/>
              <a:t>KBD (</a:t>
            </a:r>
            <a:r>
              <a:rPr lang="en-US" altLang="ko-KR" i="1" dirty="0">
                <a:solidFill>
                  <a:srgbClr val="CC9900"/>
                </a:solidFill>
              </a:rPr>
              <a:t>Input Device</a:t>
            </a:r>
            <a:r>
              <a:rPr lang="en-US" altLang="ko-KR" dirty="0"/>
              <a:t>) : light pen, mouse, touch screen, joy stick, digitizer</a:t>
            </a:r>
          </a:p>
          <a:p>
            <a:pPr lvl="3"/>
            <a:r>
              <a:rPr lang="en-US" altLang="ko-KR" dirty="0"/>
              <a:t>Printer (</a:t>
            </a:r>
            <a:r>
              <a:rPr lang="en-US" altLang="ko-KR" dirty="0">
                <a:solidFill>
                  <a:srgbClr val="CC9900"/>
                </a:solidFill>
              </a:rPr>
              <a:t>Hard Copy Device</a:t>
            </a:r>
            <a:r>
              <a:rPr lang="en-US" altLang="ko-KR" dirty="0"/>
              <a:t>) : Dot matrix (</a:t>
            </a:r>
            <a:r>
              <a:rPr lang="en-US" altLang="ko-KR" i="1" dirty="0">
                <a:solidFill>
                  <a:schemeClr val="tx1"/>
                </a:solidFill>
              </a:rPr>
              <a:t>impact</a:t>
            </a:r>
            <a:r>
              <a:rPr lang="en-US" altLang="ko-KR" dirty="0"/>
              <a:t>), thermal, ink jet, laser (</a:t>
            </a:r>
            <a:r>
              <a:rPr lang="en-US" altLang="ko-KR" i="1" dirty="0">
                <a:solidFill>
                  <a:schemeClr val="tx1"/>
                </a:solidFill>
              </a:rPr>
              <a:t>non-impact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Storage Device : Magnetic tape, magnetic disk, optical disk</a:t>
            </a:r>
          </a:p>
          <a:p>
            <a:pPr lvl="1"/>
            <a:r>
              <a:rPr lang="en-US" altLang="ko-KR" dirty="0"/>
              <a:t>ASCII (</a:t>
            </a:r>
            <a:r>
              <a:rPr lang="en-US" altLang="ko-KR" sz="1400" i="1" dirty="0">
                <a:solidFill>
                  <a:schemeClr val="tx1"/>
                </a:solidFill>
              </a:rPr>
              <a:t>American Standard Code for Information Interchange</a:t>
            </a:r>
            <a:r>
              <a:rPr lang="en-US" altLang="ko-KR" dirty="0"/>
              <a:t>) Alphanumeric Characters</a:t>
            </a:r>
          </a:p>
          <a:p>
            <a:pPr lvl="2"/>
            <a:r>
              <a:rPr lang="en-US" altLang="ko-KR" dirty="0"/>
              <a:t>I/O communications are usually involved in the transfer of ASCII information</a:t>
            </a:r>
          </a:p>
          <a:p>
            <a:pPr lvl="2"/>
            <a:r>
              <a:rPr lang="en-US" altLang="ko-KR" dirty="0"/>
              <a:t>ASCII Code : Tab. 11-1</a:t>
            </a:r>
          </a:p>
          <a:p>
            <a:pPr lvl="3"/>
            <a:r>
              <a:rPr lang="en-US" altLang="ko-KR" dirty="0"/>
              <a:t>7 bit </a:t>
            </a:r>
            <a:r>
              <a:rPr lang="ko-KR" altLang="en-US" dirty="0" smtClean="0"/>
              <a:t> </a:t>
            </a:r>
            <a:r>
              <a:rPr lang="ko-KR" altLang="en-US" dirty="0"/>
              <a:t>: 00 - 7</a:t>
            </a:r>
            <a:r>
              <a:rPr lang="en-US" altLang="ko-KR" dirty="0"/>
              <a:t>F ( </a:t>
            </a:r>
            <a:r>
              <a:rPr lang="en-US" altLang="ko-KR" i="1" dirty="0">
                <a:solidFill>
                  <a:srgbClr val="FF6600"/>
                </a:solidFill>
              </a:rPr>
              <a:t>0 - 127</a:t>
            </a:r>
            <a:r>
              <a:rPr lang="en-US" altLang="ko-KR" dirty="0"/>
              <a:t> )</a:t>
            </a:r>
          </a:p>
          <a:p>
            <a:pPr lvl="4"/>
            <a:r>
              <a:rPr lang="en-US" altLang="ko-KR" dirty="0"/>
              <a:t>80 - FF ( </a:t>
            </a:r>
            <a:r>
              <a:rPr lang="en-US" altLang="ko-KR" dirty="0">
                <a:solidFill>
                  <a:srgbClr val="FF6600"/>
                </a:solidFill>
              </a:rPr>
              <a:t>128 - 255</a:t>
            </a:r>
            <a:r>
              <a:rPr lang="en-US" altLang="ko-KR" dirty="0"/>
              <a:t> ) </a:t>
            </a:r>
            <a:endParaRPr lang="ko-KR" altLang="en-US" dirty="0"/>
          </a:p>
          <a:p>
            <a:r>
              <a:rPr lang="ko-KR" altLang="en-US" dirty="0"/>
              <a:t>11-2 </a:t>
            </a:r>
            <a:r>
              <a:rPr lang="en-US" altLang="ko-KR" dirty="0"/>
              <a:t>Input-Output </a:t>
            </a:r>
            <a:r>
              <a:rPr lang="en-US" altLang="ko-KR" dirty="0" smtClean="0"/>
              <a:t>Interface</a:t>
            </a:r>
            <a:endParaRPr lang="en-US" altLang="ko-KR" dirty="0"/>
          </a:p>
          <a:p>
            <a:pPr lvl="1"/>
            <a:r>
              <a:rPr lang="en-US" altLang="ko-KR" dirty="0" smtClean="0"/>
              <a:t>Interface</a:t>
            </a:r>
            <a:endParaRPr lang="ko-KR" altLang="en-US" dirty="0"/>
          </a:p>
          <a:p>
            <a:pPr lvl="2"/>
            <a:r>
              <a:rPr lang="ko-KR" altLang="en-US" dirty="0"/>
              <a:t>1) </a:t>
            </a:r>
            <a:r>
              <a:rPr lang="en-US" altLang="ko-KR" dirty="0"/>
              <a:t>A conversion of signal values may be required</a:t>
            </a:r>
          </a:p>
          <a:p>
            <a:pPr lvl="4"/>
            <a:endParaRPr lang="ko-KR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11-4  </a:t>
            </a:r>
            <a:r>
              <a:rPr lang="en-US" altLang="ko-KR"/>
              <a:t>Modes of Transfer</a:t>
            </a:r>
          </a:p>
          <a:p>
            <a:pPr lvl="1"/>
            <a:r>
              <a:rPr lang="en-US" altLang="ko-KR"/>
              <a:t>Data transfer to and from peripherals</a:t>
            </a:r>
          </a:p>
          <a:p>
            <a:pPr lvl="2"/>
            <a:r>
              <a:rPr lang="en-US" altLang="ko-KR"/>
              <a:t>1) Programmed I/O : </a:t>
            </a:r>
            <a:r>
              <a:rPr lang="en-US" altLang="ko-KR" i="1">
                <a:solidFill>
                  <a:srgbClr val="CC9900"/>
                </a:solidFill>
              </a:rPr>
              <a:t>in this section</a:t>
            </a:r>
            <a:endParaRPr lang="en-US" altLang="ko-KR"/>
          </a:p>
          <a:p>
            <a:pPr lvl="2"/>
            <a:r>
              <a:rPr lang="en-US" altLang="ko-KR"/>
              <a:t>2) Interrupt-initiated I/O : </a:t>
            </a:r>
            <a:r>
              <a:rPr lang="en-US" altLang="ko-KR" i="1">
                <a:solidFill>
                  <a:srgbClr val="CC9900"/>
                </a:solidFill>
              </a:rPr>
              <a:t>in this section and sec. 11-5</a:t>
            </a:r>
          </a:p>
          <a:p>
            <a:pPr lvl="2"/>
            <a:r>
              <a:rPr lang="en-US" altLang="ko-KR"/>
              <a:t>3) Direct Memory Access (</a:t>
            </a:r>
            <a:r>
              <a:rPr lang="en-US" altLang="ko-KR" b="1">
                <a:solidFill>
                  <a:schemeClr val="accent1"/>
                </a:solidFill>
              </a:rPr>
              <a:t>DMA</a:t>
            </a:r>
            <a:r>
              <a:rPr lang="en-US" altLang="ko-KR"/>
              <a:t>) : </a:t>
            </a:r>
            <a:r>
              <a:rPr lang="en-US" altLang="ko-KR" i="1">
                <a:solidFill>
                  <a:srgbClr val="CC9900"/>
                </a:solidFill>
              </a:rPr>
              <a:t>sec. 11-6</a:t>
            </a:r>
            <a:endParaRPr lang="en-US" altLang="ko-KR"/>
          </a:p>
          <a:p>
            <a:pPr lvl="2"/>
            <a:r>
              <a:rPr lang="en-US" altLang="ko-KR"/>
              <a:t>4) I/O Processor (</a:t>
            </a:r>
            <a:r>
              <a:rPr lang="en-US" altLang="ko-KR" b="1">
                <a:solidFill>
                  <a:schemeClr val="accent1"/>
                </a:solidFill>
              </a:rPr>
              <a:t>IOP</a:t>
            </a:r>
            <a:r>
              <a:rPr lang="en-US" altLang="ko-KR"/>
              <a:t>) : </a:t>
            </a:r>
            <a:r>
              <a:rPr lang="en-US" altLang="ko-KR" i="1">
                <a:solidFill>
                  <a:srgbClr val="CC9900"/>
                </a:solidFill>
              </a:rPr>
              <a:t>sec. 11-7</a:t>
            </a:r>
            <a:endParaRPr lang="en-US" altLang="ko-KR"/>
          </a:p>
          <a:p>
            <a:pPr lvl="1"/>
            <a:r>
              <a:rPr lang="en-US" altLang="ko-KR"/>
              <a:t>Example of Programmed I/O : </a:t>
            </a:r>
            <a:r>
              <a:rPr lang="en-US" altLang="ko-KR" sz="1600" b="1" i="1">
                <a:solidFill>
                  <a:srgbClr val="FF00FF"/>
                </a:solidFill>
              </a:rPr>
              <a:t>Fig. 11-10, 11-11</a:t>
            </a:r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r>
              <a:rPr lang="en-US" altLang="ko-KR"/>
              <a:t>Interrupt-initiated I/O</a:t>
            </a:r>
          </a:p>
          <a:p>
            <a:pPr lvl="2"/>
            <a:r>
              <a:rPr lang="en-US" altLang="ko-KR"/>
              <a:t>1) Non-vectored : fixed branch address</a:t>
            </a:r>
          </a:p>
          <a:p>
            <a:pPr lvl="2"/>
            <a:r>
              <a:rPr lang="en-US" altLang="ko-KR"/>
              <a:t>2) Vectored : interrupt source supplies the branch address (</a:t>
            </a:r>
            <a:r>
              <a:rPr lang="en-US" altLang="ko-KR" b="1">
                <a:solidFill>
                  <a:schemeClr val="accent1"/>
                </a:solidFill>
              </a:rPr>
              <a:t>interrupt vector</a:t>
            </a:r>
            <a:r>
              <a:rPr lang="en-US" altLang="ko-KR"/>
              <a:t>)</a:t>
            </a: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982663" y="3276600"/>
          <a:ext cx="5037137" cy="2092325"/>
        </p:xfrm>
        <a:graphic>
          <a:graphicData uri="http://schemas.openxmlformats.org/presentationml/2006/ole">
            <p:oleObj spid="_x0000_s16388" name="VISIO" r:id="rId3" imgW="8104320" imgH="3384720" progId="">
              <p:embed/>
            </p:oleObj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6553200" y="1146175"/>
          <a:ext cx="2144713" cy="4340225"/>
        </p:xfrm>
        <a:graphic>
          <a:graphicData uri="http://schemas.openxmlformats.org/presentationml/2006/ole">
            <p:oleObj spid="_x0000_s16389" name="VISIO" r:id="rId4" imgW="4069800" imgH="8127360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/>
              <a:t>Software Considerations</a:t>
            </a:r>
          </a:p>
          <a:p>
            <a:pPr lvl="2"/>
            <a:r>
              <a:rPr lang="en-US" altLang="ko-KR"/>
              <a:t>I/O routines</a:t>
            </a:r>
          </a:p>
          <a:p>
            <a:pPr lvl="3"/>
            <a:r>
              <a:rPr lang="en-US" altLang="ko-KR"/>
              <a:t>software routines for controlling peripherals and for transfer of data between the processor and peripherals</a:t>
            </a:r>
          </a:p>
          <a:p>
            <a:pPr lvl="2"/>
            <a:r>
              <a:rPr lang="en-US" altLang="ko-KR"/>
              <a:t>I/O routines for standard peripherals are provided by the manufacturer (</a:t>
            </a:r>
            <a:r>
              <a:rPr lang="en-US" altLang="ko-KR" b="1">
                <a:solidFill>
                  <a:schemeClr val="accent1"/>
                </a:solidFill>
              </a:rPr>
              <a:t>Device driver, OS </a:t>
            </a:r>
            <a:r>
              <a:rPr lang="en-US" altLang="ko-KR"/>
              <a:t>or</a:t>
            </a:r>
            <a:r>
              <a:rPr lang="en-US" altLang="ko-KR" b="1">
                <a:solidFill>
                  <a:schemeClr val="accent1"/>
                </a:solidFill>
              </a:rPr>
              <a:t> BIOS</a:t>
            </a:r>
            <a:r>
              <a:rPr lang="en-US" altLang="ko-KR"/>
              <a:t>)</a:t>
            </a:r>
          </a:p>
          <a:p>
            <a:pPr lvl="2"/>
            <a:r>
              <a:rPr lang="en-US" altLang="ko-KR"/>
              <a:t>I/O routines are usually included within the operating system</a:t>
            </a:r>
          </a:p>
          <a:p>
            <a:pPr lvl="2"/>
            <a:r>
              <a:rPr lang="en-US" altLang="ko-KR"/>
              <a:t>I/O routines are usually available as operating system procedures ( </a:t>
            </a:r>
            <a:r>
              <a:rPr lang="en-US" altLang="ko-KR" b="1">
                <a:solidFill>
                  <a:schemeClr val="accent1"/>
                </a:solidFill>
              </a:rPr>
              <a:t>OS </a:t>
            </a:r>
            <a:r>
              <a:rPr lang="en-US" altLang="ko-KR"/>
              <a:t>or</a:t>
            </a:r>
            <a:r>
              <a:rPr lang="en-US" altLang="ko-KR" b="1">
                <a:solidFill>
                  <a:schemeClr val="accent1"/>
                </a:solidFill>
              </a:rPr>
              <a:t> BIOS function call</a:t>
            </a:r>
            <a:r>
              <a:rPr lang="en-US" altLang="ko-KR"/>
              <a:t>)</a:t>
            </a:r>
          </a:p>
          <a:p>
            <a:r>
              <a:rPr lang="en-US" altLang="ko-KR"/>
              <a:t>11-5  Priority Interrupt</a:t>
            </a:r>
          </a:p>
          <a:p>
            <a:pPr lvl="1"/>
            <a:r>
              <a:rPr lang="en-US" altLang="ko-KR"/>
              <a:t>Priority Interrupt</a:t>
            </a:r>
          </a:p>
          <a:p>
            <a:pPr lvl="2"/>
            <a:r>
              <a:rPr lang="en-US" altLang="ko-KR"/>
              <a:t>Identify the source of the interrupt when several sources will request service simultaneously</a:t>
            </a:r>
          </a:p>
          <a:p>
            <a:pPr lvl="2"/>
            <a:r>
              <a:rPr lang="en-US" altLang="ko-KR"/>
              <a:t>Determine which condition is to be serviced first when two or more requests arrive simultaneously</a:t>
            </a:r>
          </a:p>
          <a:p>
            <a:pPr lvl="2"/>
            <a:r>
              <a:rPr lang="ko-KR" altLang="en-US"/>
              <a:t>처리 방법 :</a:t>
            </a:r>
          </a:p>
          <a:p>
            <a:pPr lvl="3"/>
            <a:r>
              <a:rPr lang="ko-KR" altLang="en-US"/>
              <a:t>1) </a:t>
            </a:r>
            <a:r>
              <a:rPr lang="en-US" altLang="ko-KR"/>
              <a:t>Software : </a:t>
            </a:r>
            <a:r>
              <a:rPr lang="en-US" altLang="ko-KR" b="1">
                <a:solidFill>
                  <a:schemeClr val="accent1"/>
                </a:solidFill>
              </a:rPr>
              <a:t>Polling</a:t>
            </a:r>
            <a:endParaRPr lang="en-US" altLang="ko-KR"/>
          </a:p>
          <a:p>
            <a:pPr lvl="3"/>
            <a:r>
              <a:rPr lang="en-US" altLang="ko-KR"/>
              <a:t>2) Hardware : </a:t>
            </a:r>
            <a:r>
              <a:rPr lang="en-US" altLang="ko-KR" b="1">
                <a:solidFill>
                  <a:schemeClr val="accent1"/>
                </a:solidFill>
              </a:rPr>
              <a:t>Daisy chain</a:t>
            </a:r>
            <a:r>
              <a:rPr lang="en-US" altLang="ko-KR"/>
              <a:t>, </a:t>
            </a:r>
            <a:r>
              <a:rPr lang="en-US" altLang="ko-KR" b="1">
                <a:solidFill>
                  <a:schemeClr val="accent1"/>
                </a:solidFill>
              </a:rPr>
              <a:t>Parallel priority</a:t>
            </a:r>
            <a:endParaRPr lang="en-US" altLang="ko-K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/>
              <a:t>Polling</a:t>
            </a:r>
          </a:p>
          <a:p>
            <a:pPr lvl="2"/>
            <a:r>
              <a:rPr lang="en-US" altLang="ko-KR" dirty="0"/>
              <a:t>Identify the highest-priority source by software means</a:t>
            </a:r>
          </a:p>
          <a:p>
            <a:pPr lvl="3"/>
            <a:r>
              <a:rPr lang="en-US" altLang="ko-KR" dirty="0"/>
              <a:t>One common branch address is used for all interrupts</a:t>
            </a:r>
          </a:p>
          <a:p>
            <a:pPr lvl="3"/>
            <a:r>
              <a:rPr lang="en-US" altLang="ko-KR" dirty="0"/>
              <a:t>Program polls the interrupt sources in sequence</a:t>
            </a:r>
          </a:p>
          <a:p>
            <a:pPr lvl="3"/>
            <a:r>
              <a:rPr lang="en-US" altLang="ko-KR" dirty="0"/>
              <a:t>The highest-priority source is tested first</a:t>
            </a:r>
          </a:p>
          <a:p>
            <a:pPr lvl="2"/>
            <a:r>
              <a:rPr lang="en-US" altLang="ko-KR" dirty="0"/>
              <a:t>Polling priority </a:t>
            </a:r>
            <a:r>
              <a:rPr lang="en-US" altLang="ko-KR" dirty="0" smtClean="0"/>
              <a:t>interrupt</a:t>
            </a:r>
            <a:endParaRPr lang="ko-KR" altLang="en-US" dirty="0"/>
          </a:p>
          <a:p>
            <a:pPr lvl="3"/>
            <a:r>
              <a:rPr lang="en-US" altLang="ko-KR" dirty="0"/>
              <a:t>If there are many interrupt sources, the time required to poll them can exceed the time available to service the I/O device</a:t>
            </a:r>
          </a:p>
          <a:p>
            <a:pPr lvl="3"/>
            <a:r>
              <a:rPr lang="en-US" altLang="ko-KR" dirty="0" smtClean="0"/>
              <a:t>Hardware </a:t>
            </a:r>
            <a:r>
              <a:rPr lang="en-US" altLang="ko-KR" dirty="0"/>
              <a:t>priority interrupt </a:t>
            </a:r>
            <a:endParaRPr lang="ko-KR" altLang="en-US" dirty="0"/>
          </a:p>
          <a:p>
            <a:pPr lvl="1"/>
            <a:r>
              <a:rPr lang="en-US" altLang="ko-KR" dirty="0"/>
              <a:t>Daisy-Chaining : </a:t>
            </a:r>
            <a:r>
              <a:rPr lang="en-US" altLang="ko-KR" sz="1600" b="1" i="1" dirty="0">
                <a:solidFill>
                  <a:srgbClr val="FF00FF"/>
                </a:solidFill>
              </a:rPr>
              <a:t>Fig. 11-12</a:t>
            </a:r>
            <a:endParaRPr lang="en-US" altLang="ko-KR" dirty="0"/>
          </a:p>
        </p:txBody>
      </p:sp>
      <p:grpSp>
        <p:nvGrpSpPr>
          <p:cNvPr id="18449" name="Group 17"/>
          <p:cNvGrpSpPr>
            <a:grpSpLocks/>
          </p:cNvGrpSpPr>
          <p:nvPr/>
        </p:nvGrpSpPr>
        <p:grpSpPr bwMode="auto">
          <a:xfrm>
            <a:off x="1828800" y="3810000"/>
            <a:ext cx="6324600" cy="2667000"/>
            <a:chOff x="1056" y="2400"/>
            <a:chExt cx="3984" cy="1680"/>
          </a:xfrm>
        </p:grpSpPr>
        <p:graphicFrame>
          <p:nvGraphicFramePr>
            <p:cNvPr id="18436" name="Object 4"/>
            <p:cNvGraphicFramePr>
              <a:graphicFrameLocks noChangeAspect="1"/>
            </p:cNvGraphicFramePr>
            <p:nvPr/>
          </p:nvGraphicFramePr>
          <p:xfrm>
            <a:off x="1056" y="2400"/>
            <a:ext cx="3984" cy="1680"/>
          </p:xfrm>
          <a:graphic>
            <a:graphicData uri="http://schemas.openxmlformats.org/presentationml/2006/ole">
              <p:oleObj spid="_x0000_s18436" name="VISIO" r:id="rId3" imgW="7254360" imgH="3696120" progId="">
                <p:embed/>
              </p:oleObj>
            </a:graphicData>
          </a:graphic>
        </p:graphicFrame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1104" y="2784"/>
              <a:ext cx="432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spcBef>
                  <a:spcPct val="50000"/>
                </a:spcBef>
              </a:pPr>
              <a:r>
                <a:rPr kumimoji="1" lang="ko-KR" altLang="en-US" sz="1800"/>
                <a:t>“</a:t>
              </a:r>
              <a:r>
                <a:rPr kumimoji="1" lang="ko-KR" altLang="en-US" sz="1800" b="1">
                  <a:solidFill>
                    <a:schemeClr val="accent1"/>
                  </a:solidFill>
                </a:rPr>
                <a:t>1</a:t>
              </a:r>
              <a:r>
                <a:rPr kumimoji="1" lang="ko-KR" altLang="en-US" sz="1800"/>
                <a:t>”</a:t>
              </a:r>
            </a:p>
          </p:txBody>
        </p:sp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1920" y="2784"/>
              <a:ext cx="432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spcBef>
                  <a:spcPct val="50000"/>
                </a:spcBef>
              </a:pPr>
              <a:r>
                <a:rPr kumimoji="1" lang="ko-KR" altLang="en-US" sz="1800"/>
                <a:t>“</a:t>
              </a:r>
              <a:r>
                <a:rPr kumimoji="1" lang="ko-KR" altLang="en-US" sz="1800" b="1">
                  <a:solidFill>
                    <a:schemeClr val="accent1"/>
                  </a:solidFill>
                </a:rPr>
                <a:t>1</a:t>
              </a:r>
              <a:r>
                <a:rPr kumimoji="1" lang="ko-KR" altLang="en-US" sz="1800"/>
                <a:t>”</a:t>
              </a:r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2784" y="2784"/>
              <a:ext cx="432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spcBef>
                  <a:spcPct val="50000"/>
                </a:spcBef>
              </a:pPr>
              <a:r>
                <a:rPr kumimoji="1" lang="ko-KR" altLang="en-US" sz="1800"/>
                <a:t>“</a:t>
              </a:r>
              <a:r>
                <a:rPr kumimoji="1" lang="ko-KR" altLang="en-US" sz="1800" b="1">
                  <a:solidFill>
                    <a:schemeClr val="accent1"/>
                  </a:solidFill>
                </a:rPr>
                <a:t>0</a:t>
              </a:r>
              <a:r>
                <a:rPr kumimoji="1" lang="ko-KR" altLang="en-US" sz="1800"/>
                <a:t>”</a:t>
              </a: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auto">
            <a:xfrm>
              <a:off x="2424" y="3168"/>
              <a:ext cx="1992" cy="44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144"/>
                </a:cxn>
                <a:cxn ang="0">
                  <a:pos x="24" y="384"/>
                </a:cxn>
                <a:cxn ang="0">
                  <a:pos x="168" y="432"/>
                </a:cxn>
                <a:cxn ang="0">
                  <a:pos x="600" y="432"/>
                </a:cxn>
                <a:cxn ang="0">
                  <a:pos x="1368" y="432"/>
                </a:cxn>
                <a:cxn ang="0">
                  <a:pos x="1992" y="432"/>
                </a:cxn>
              </a:cxnLst>
              <a:rect l="0" t="0" r="r" b="b"/>
              <a:pathLst>
                <a:path w="1992" h="440">
                  <a:moveTo>
                    <a:pt x="24" y="0"/>
                  </a:moveTo>
                  <a:cubicBezTo>
                    <a:pt x="24" y="40"/>
                    <a:pt x="24" y="80"/>
                    <a:pt x="24" y="144"/>
                  </a:cubicBezTo>
                  <a:cubicBezTo>
                    <a:pt x="24" y="208"/>
                    <a:pt x="0" y="336"/>
                    <a:pt x="24" y="384"/>
                  </a:cubicBezTo>
                  <a:cubicBezTo>
                    <a:pt x="48" y="432"/>
                    <a:pt x="72" y="424"/>
                    <a:pt x="168" y="432"/>
                  </a:cubicBezTo>
                  <a:cubicBezTo>
                    <a:pt x="264" y="440"/>
                    <a:pt x="400" y="432"/>
                    <a:pt x="600" y="432"/>
                  </a:cubicBezTo>
                  <a:cubicBezTo>
                    <a:pt x="800" y="432"/>
                    <a:pt x="1136" y="432"/>
                    <a:pt x="1368" y="432"/>
                  </a:cubicBezTo>
                  <a:cubicBezTo>
                    <a:pt x="1600" y="432"/>
                    <a:pt x="1796" y="432"/>
                    <a:pt x="1992" y="432"/>
                  </a:cubicBezTo>
                </a:path>
              </a:pathLst>
            </a:custGeom>
            <a:noFill/>
            <a:ln w="28575" cap="flat" cmpd="sng">
              <a:solidFill>
                <a:srgbClr val="FF00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5" name="Freeform 13"/>
            <p:cNvSpPr>
              <a:spLocks/>
            </p:cNvSpPr>
            <p:nvPr/>
          </p:nvSpPr>
          <p:spPr bwMode="auto">
            <a:xfrm>
              <a:off x="2544" y="2544"/>
              <a:ext cx="384" cy="144"/>
            </a:xfrm>
            <a:custGeom>
              <a:avLst/>
              <a:gdLst/>
              <a:ahLst/>
              <a:cxnLst>
                <a:cxn ang="0">
                  <a:pos x="197" y="389"/>
                </a:cxn>
                <a:cxn ang="0">
                  <a:pos x="85" y="381"/>
                </a:cxn>
                <a:cxn ang="0">
                  <a:pos x="11" y="310"/>
                </a:cxn>
                <a:cxn ang="0">
                  <a:pos x="0" y="225"/>
                </a:cxn>
                <a:cxn ang="0">
                  <a:pos x="29" y="91"/>
                </a:cxn>
                <a:cxn ang="0">
                  <a:pos x="86" y="34"/>
                </a:cxn>
                <a:cxn ang="0">
                  <a:pos x="266" y="26"/>
                </a:cxn>
                <a:cxn ang="0">
                  <a:pos x="389" y="77"/>
                </a:cxn>
                <a:cxn ang="0">
                  <a:pos x="403" y="206"/>
                </a:cxn>
                <a:cxn ang="0">
                  <a:pos x="374" y="336"/>
                </a:cxn>
                <a:cxn ang="0">
                  <a:pos x="259" y="408"/>
                </a:cxn>
                <a:cxn ang="0">
                  <a:pos x="254" y="374"/>
                </a:cxn>
                <a:cxn ang="0">
                  <a:pos x="197" y="389"/>
                </a:cxn>
              </a:cxnLst>
              <a:rect l="0" t="0" r="r" b="b"/>
              <a:pathLst>
                <a:path w="403" h="434">
                  <a:moveTo>
                    <a:pt x="197" y="389"/>
                  </a:moveTo>
                  <a:cubicBezTo>
                    <a:pt x="174" y="434"/>
                    <a:pt x="111" y="371"/>
                    <a:pt x="85" y="381"/>
                  </a:cubicBezTo>
                  <a:cubicBezTo>
                    <a:pt x="60" y="366"/>
                    <a:pt x="35" y="343"/>
                    <a:pt x="11" y="310"/>
                  </a:cubicBezTo>
                  <a:cubicBezTo>
                    <a:pt x="8" y="280"/>
                    <a:pt x="1" y="256"/>
                    <a:pt x="0" y="225"/>
                  </a:cubicBezTo>
                  <a:cubicBezTo>
                    <a:pt x="1" y="187"/>
                    <a:pt x="15" y="123"/>
                    <a:pt x="29" y="91"/>
                  </a:cubicBezTo>
                  <a:cubicBezTo>
                    <a:pt x="43" y="59"/>
                    <a:pt x="47" y="45"/>
                    <a:pt x="86" y="34"/>
                  </a:cubicBezTo>
                  <a:cubicBezTo>
                    <a:pt x="144" y="43"/>
                    <a:pt x="208" y="0"/>
                    <a:pt x="266" y="26"/>
                  </a:cubicBezTo>
                  <a:cubicBezTo>
                    <a:pt x="302" y="61"/>
                    <a:pt x="360" y="62"/>
                    <a:pt x="389" y="77"/>
                  </a:cubicBezTo>
                  <a:cubicBezTo>
                    <a:pt x="392" y="91"/>
                    <a:pt x="403" y="185"/>
                    <a:pt x="403" y="206"/>
                  </a:cubicBezTo>
                  <a:cubicBezTo>
                    <a:pt x="394" y="245"/>
                    <a:pt x="398" y="302"/>
                    <a:pt x="374" y="336"/>
                  </a:cubicBezTo>
                  <a:cubicBezTo>
                    <a:pt x="350" y="370"/>
                    <a:pt x="279" y="402"/>
                    <a:pt x="259" y="408"/>
                  </a:cubicBezTo>
                  <a:cubicBezTo>
                    <a:pt x="239" y="414"/>
                    <a:pt x="264" y="377"/>
                    <a:pt x="254" y="374"/>
                  </a:cubicBezTo>
                  <a:cubicBezTo>
                    <a:pt x="245" y="394"/>
                    <a:pt x="231" y="403"/>
                    <a:pt x="197" y="389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00FF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auto">
            <a:xfrm>
              <a:off x="2928" y="2640"/>
              <a:ext cx="1744" cy="6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48"/>
                </a:cxn>
                <a:cxn ang="0">
                  <a:pos x="576" y="48"/>
                </a:cxn>
                <a:cxn ang="0">
                  <a:pos x="1008" y="48"/>
                </a:cxn>
                <a:cxn ang="0">
                  <a:pos x="1392" y="48"/>
                </a:cxn>
                <a:cxn ang="0">
                  <a:pos x="1632" y="48"/>
                </a:cxn>
                <a:cxn ang="0">
                  <a:pos x="1728" y="96"/>
                </a:cxn>
                <a:cxn ang="0">
                  <a:pos x="1728" y="384"/>
                </a:cxn>
                <a:cxn ang="0">
                  <a:pos x="1728" y="528"/>
                </a:cxn>
                <a:cxn ang="0">
                  <a:pos x="1728" y="624"/>
                </a:cxn>
              </a:cxnLst>
              <a:rect l="0" t="0" r="r" b="b"/>
              <a:pathLst>
                <a:path w="1744" h="624">
                  <a:moveTo>
                    <a:pt x="0" y="0"/>
                  </a:moveTo>
                  <a:cubicBezTo>
                    <a:pt x="24" y="20"/>
                    <a:pt x="48" y="40"/>
                    <a:pt x="144" y="48"/>
                  </a:cubicBezTo>
                  <a:cubicBezTo>
                    <a:pt x="240" y="56"/>
                    <a:pt x="432" y="48"/>
                    <a:pt x="576" y="48"/>
                  </a:cubicBezTo>
                  <a:cubicBezTo>
                    <a:pt x="720" y="48"/>
                    <a:pt x="872" y="48"/>
                    <a:pt x="1008" y="48"/>
                  </a:cubicBezTo>
                  <a:cubicBezTo>
                    <a:pt x="1144" y="48"/>
                    <a:pt x="1288" y="48"/>
                    <a:pt x="1392" y="48"/>
                  </a:cubicBezTo>
                  <a:cubicBezTo>
                    <a:pt x="1496" y="48"/>
                    <a:pt x="1576" y="40"/>
                    <a:pt x="1632" y="48"/>
                  </a:cubicBezTo>
                  <a:cubicBezTo>
                    <a:pt x="1688" y="56"/>
                    <a:pt x="1712" y="40"/>
                    <a:pt x="1728" y="96"/>
                  </a:cubicBezTo>
                  <a:cubicBezTo>
                    <a:pt x="1744" y="152"/>
                    <a:pt x="1728" y="312"/>
                    <a:pt x="1728" y="384"/>
                  </a:cubicBezTo>
                  <a:cubicBezTo>
                    <a:pt x="1728" y="456"/>
                    <a:pt x="1728" y="488"/>
                    <a:pt x="1728" y="528"/>
                  </a:cubicBezTo>
                  <a:cubicBezTo>
                    <a:pt x="1728" y="568"/>
                    <a:pt x="1728" y="596"/>
                    <a:pt x="1728" y="624"/>
                  </a:cubicBezTo>
                </a:path>
              </a:pathLst>
            </a:custGeom>
            <a:noFill/>
            <a:ln w="28575" cap="flat" cmpd="sng">
              <a:solidFill>
                <a:srgbClr val="FF66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76200" y="4572000"/>
            <a:ext cx="1752600" cy="533400"/>
          </a:xfrm>
          <a:prstGeom prst="rightArrowCallout">
            <a:avLst>
              <a:gd name="adj1" fmla="val 7870"/>
              <a:gd name="adj2" fmla="val 16435"/>
              <a:gd name="adj3" fmla="val 40448"/>
              <a:gd name="adj4" fmla="val 83153"/>
            </a:avLst>
          </a:prstGeom>
          <a:solidFill>
            <a:srgbClr val="CCFFCC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lang="en-US" altLang="ko-KR" b="1" i="1">
                <a:solidFill>
                  <a:srgbClr val="663300"/>
                </a:solidFill>
              </a:rPr>
              <a:t>Device 2 </a:t>
            </a:r>
          </a:p>
          <a:p>
            <a:pPr algn="ctr" eaLnBrk="1" latinLnBrk="1" hangingPunct="1"/>
            <a:r>
              <a:rPr lang="en-US" altLang="ko-KR" b="1" i="1">
                <a:solidFill>
                  <a:srgbClr val="663300"/>
                </a:solidFill>
              </a:rPr>
              <a:t>Interrupt Request</a:t>
            </a:r>
            <a:endParaRPr lang="ko-KR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/>
              <a:t>One stage of the daisy-chain priority arrangement : </a:t>
            </a:r>
            <a:r>
              <a:rPr lang="en-US" altLang="ko-KR" b="1" i="1">
                <a:solidFill>
                  <a:srgbClr val="FF00FF"/>
                </a:solidFill>
              </a:rPr>
              <a:t>Fig. 11-13</a:t>
            </a:r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</a:t>
            </a:r>
            <a:r>
              <a:rPr lang="en-US" altLang="ko-KR"/>
              <a:t> No interrupt request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</a:t>
            </a:r>
            <a:r>
              <a:rPr lang="en-US" altLang="ko-KR"/>
              <a:t> Invalid : interrupt request, but no acknowledge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</a:t>
            </a:r>
            <a:r>
              <a:rPr lang="en-US" altLang="ko-KR"/>
              <a:t> No interrupt request : Pass to other device (</a:t>
            </a:r>
            <a:r>
              <a:rPr lang="en-US" altLang="ko-KR" i="1">
                <a:solidFill>
                  <a:srgbClr val="FF6600"/>
                </a:solidFill>
              </a:rPr>
              <a:t>other device requested interrupt</a:t>
            </a:r>
            <a:r>
              <a:rPr lang="en-US" altLang="ko-KR"/>
              <a:t> )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</a:t>
            </a:r>
            <a:r>
              <a:rPr lang="en-US" altLang="ko-KR"/>
              <a:t> Interrupt request</a:t>
            </a:r>
          </a:p>
        </p:txBody>
      </p: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228600" y="1468438"/>
            <a:ext cx="8682038" cy="3408362"/>
            <a:chOff x="144" y="925"/>
            <a:chExt cx="5469" cy="2147"/>
          </a:xfrm>
        </p:grpSpPr>
        <p:grpSp>
          <p:nvGrpSpPr>
            <p:cNvPr id="19467" name="Group 11"/>
            <p:cNvGrpSpPr>
              <a:grpSpLocks/>
            </p:cNvGrpSpPr>
            <p:nvPr/>
          </p:nvGrpSpPr>
          <p:grpSpPr bwMode="auto">
            <a:xfrm>
              <a:off x="144" y="925"/>
              <a:ext cx="5469" cy="2147"/>
              <a:chOff x="144" y="925"/>
              <a:chExt cx="5469" cy="2147"/>
            </a:xfrm>
          </p:grpSpPr>
          <p:graphicFrame>
            <p:nvGraphicFramePr>
              <p:cNvPr id="19460" name="Object 4"/>
              <p:cNvGraphicFramePr>
                <a:graphicFrameLocks noChangeAspect="1"/>
              </p:cNvGraphicFramePr>
              <p:nvPr/>
            </p:nvGraphicFramePr>
            <p:xfrm>
              <a:off x="144" y="925"/>
              <a:ext cx="5469" cy="2147"/>
            </p:xfrm>
            <a:graphic>
              <a:graphicData uri="http://schemas.openxmlformats.org/presentationml/2006/ole">
                <p:oleObj spid="_x0000_s19460" name="VISIO" r:id="rId3" imgW="8680320" imgH="3408120" progId="">
                  <p:embed/>
                </p:oleObj>
              </a:graphicData>
            </a:graphic>
          </p:graphicFrame>
          <p:sp>
            <p:nvSpPr>
              <p:cNvPr id="19461" name="Rectangle 5"/>
              <p:cNvSpPr>
                <a:spLocks noChangeArrowheads="1"/>
              </p:cNvSpPr>
              <p:nvPr/>
            </p:nvSpPr>
            <p:spPr bwMode="auto">
              <a:xfrm>
                <a:off x="3691" y="2400"/>
                <a:ext cx="245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latinLnBrk="1" hangingPunct="1"/>
                <a:r>
                  <a:rPr lang="ko-KR" altLang="en-US" sz="1800" b="1">
                    <a:solidFill>
                      <a:schemeClr val="accent1"/>
                    </a:solidFill>
                    <a:sym typeface="Wingdings" pitchFamily="2" charset="2"/>
                  </a:rPr>
                  <a:t></a:t>
                </a:r>
              </a:p>
            </p:txBody>
          </p:sp>
          <p:sp>
            <p:nvSpPr>
              <p:cNvPr id="19462" name="Rectangle 6"/>
              <p:cNvSpPr>
                <a:spLocks noChangeArrowheads="1"/>
              </p:cNvSpPr>
              <p:nvPr/>
            </p:nvSpPr>
            <p:spPr bwMode="auto">
              <a:xfrm>
                <a:off x="3691" y="2553"/>
                <a:ext cx="245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latinLnBrk="1" hangingPunct="1"/>
                <a:r>
                  <a:rPr lang="ko-KR" altLang="en-US" sz="1800" b="1">
                    <a:solidFill>
                      <a:schemeClr val="accent1"/>
                    </a:solidFill>
                    <a:sym typeface="Wingdings" pitchFamily="2" charset="2"/>
                  </a:rPr>
                  <a:t></a:t>
                </a:r>
              </a:p>
            </p:txBody>
          </p:sp>
          <p:sp>
            <p:nvSpPr>
              <p:cNvPr id="19463" name="Rectangle 7"/>
              <p:cNvSpPr>
                <a:spLocks noChangeArrowheads="1"/>
              </p:cNvSpPr>
              <p:nvPr/>
            </p:nvSpPr>
            <p:spPr bwMode="auto">
              <a:xfrm>
                <a:off x="3691" y="2697"/>
                <a:ext cx="245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latinLnBrk="1" hangingPunct="1"/>
                <a:r>
                  <a:rPr lang="ko-KR" altLang="en-US" sz="1800" b="1">
                    <a:solidFill>
                      <a:schemeClr val="accent1"/>
                    </a:solidFill>
                    <a:sym typeface="Wingdings" pitchFamily="2" charset="2"/>
                  </a:rPr>
                  <a:t></a:t>
                </a:r>
              </a:p>
            </p:txBody>
          </p:sp>
          <p:sp>
            <p:nvSpPr>
              <p:cNvPr id="19464" name="Rectangle 8"/>
              <p:cNvSpPr>
                <a:spLocks noChangeArrowheads="1"/>
              </p:cNvSpPr>
              <p:nvPr/>
            </p:nvSpPr>
            <p:spPr bwMode="auto">
              <a:xfrm>
                <a:off x="3691" y="2841"/>
                <a:ext cx="245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latinLnBrk="1" hangingPunct="1"/>
                <a:r>
                  <a:rPr lang="ko-KR" altLang="en-US" sz="1800" b="1">
                    <a:solidFill>
                      <a:schemeClr val="accent1"/>
                    </a:solidFill>
                    <a:sym typeface="Wingdings" pitchFamily="2" charset="2"/>
                  </a:rPr>
                  <a:t></a:t>
                </a:r>
              </a:p>
            </p:txBody>
          </p:sp>
          <p:sp>
            <p:nvSpPr>
              <p:cNvPr id="19466" name="Rectangle 10"/>
              <p:cNvSpPr>
                <a:spLocks noChangeArrowheads="1"/>
              </p:cNvSpPr>
              <p:nvPr/>
            </p:nvSpPr>
            <p:spPr bwMode="auto">
              <a:xfrm>
                <a:off x="192" y="1180"/>
                <a:ext cx="591" cy="212"/>
              </a:xfrm>
              <a:prstGeom prst="rect">
                <a:avLst/>
              </a:prstGeom>
              <a:solidFill>
                <a:srgbClr val="00FF00"/>
              </a:solidFill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1" latinLnBrk="1" hangingPunct="1"/>
                <a:r>
                  <a:rPr lang="en-US" altLang="ko-KR" sz="1600" b="1" i="1">
                    <a:solidFill>
                      <a:schemeClr val="accent1"/>
                    </a:solidFill>
                  </a:rPr>
                  <a:t>INTACK</a:t>
                </a:r>
                <a:endParaRPr lang="ko-KR" altLang="en-US" sz="1600" b="1" i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9468" name="Rectangle 12"/>
            <p:cNvSpPr>
              <a:spLocks noChangeArrowheads="1"/>
            </p:cNvSpPr>
            <p:nvPr/>
          </p:nvSpPr>
          <p:spPr bwMode="auto">
            <a:xfrm>
              <a:off x="240" y="1776"/>
              <a:ext cx="336" cy="212"/>
            </a:xfrm>
            <a:prstGeom prst="rect">
              <a:avLst/>
            </a:prstGeom>
            <a:solidFill>
              <a:srgbClr val="00FF00"/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latinLnBrk="1" hangingPunct="1"/>
              <a:r>
                <a:rPr lang="en-US" altLang="ko-KR" sz="1600" b="1" i="1">
                  <a:solidFill>
                    <a:schemeClr val="accent1"/>
                  </a:solidFill>
                </a:rPr>
                <a:t>INT</a:t>
              </a:r>
              <a:endParaRPr lang="ko-KR" altLang="en-US" sz="1600" b="1" i="1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0" y="990600"/>
            <a:ext cx="5257800" cy="54864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altLang="ko-KR" dirty="0"/>
              <a:t>Parallel Priority 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Priority Encoder</a:t>
            </a:r>
            <a:r>
              <a:rPr lang="ko-KR" altLang="en-US" dirty="0"/>
              <a:t>를 이용한 </a:t>
            </a:r>
            <a:r>
              <a:rPr lang="en-US" altLang="ko-KR" dirty="0"/>
              <a:t>Parallel Priority : </a:t>
            </a:r>
            <a:r>
              <a:rPr lang="en-US" altLang="ko-KR" b="1" i="1" dirty="0">
                <a:solidFill>
                  <a:srgbClr val="FF00FF"/>
                </a:solidFill>
              </a:rPr>
              <a:t>Fig. 11-14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Interrupt Enable F/F (</a:t>
            </a:r>
            <a:r>
              <a:rPr lang="en-US" altLang="ko-KR" b="1" dirty="0">
                <a:solidFill>
                  <a:schemeClr val="accent1"/>
                </a:solidFill>
              </a:rPr>
              <a:t>IEN</a:t>
            </a:r>
            <a:r>
              <a:rPr lang="en-US" altLang="ko-KR" dirty="0"/>
              <a:t>) : set or cleared by the program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Interrupt Status F/F (</a:t>
            </a:r>
            <a:r>
              <a:rPr lang="en-US" altLang="ko-KR" b="1" dirty="0">
                <a:solidFill>
                  <a:schemeClr val="accent1"/>
                </a:solidFill>
              </a:rPr>
              <a:t>IST</a:t>
            </a:r>
            <a:r>
              <a:rPr lang="en-US" altLang="ko-KR" dirty="0"/>
              <a:t>) : set or cleared by the encoder output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Priority Encoder Truth Table : </a:t>
            </a:r>
            <a:r>
              <a:rPr lang="en-US" altLang="ko-KR" b="1" i="1" dirty="0">
                <a:solidFill>
                  <a:srgbClr val="FF00FF"/>
                </a:solidFill>
              </a:rPr>
              <a:t>Tab. 11-2</a:t>
            </a:r>
            <a:endParaRPr lang="en-US" altLang="ko-KR" dirty="0"/>
          </a:p>
          <a:p>
            <a:pPr lvl="1">
              <a:lnSpc>
                <a:spcPct val="90000"/>
              </a:lnSpc>
            </a:pPr>
            <a:r>
              <a:rPr lang="en-US" altLang="ko-KR" dirty="0" smtClean="0"/>
              <a:t>Interrupt </a:t>
            </a:r>
            <a:r>
              <a:rPr lang="en-US" altLang="ko-KR" dirty="0"/>
              <a:t>Cycle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At the end of each instruction cycle, CPU checks IEN and IST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if both IEN and IST equal to “1”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CPU goes to an Instruction Cycle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Sequence of </a:t>
            </a:r>
            <a:r>
              <a:rPr lang="en-US" altLang="ko-KR" dirty="0" err="1"/>
              <a:t>microoperation</a:t>
            </a:r>
            <a:r>
              <a:rPr lang="en-US" altLang="ko-KR" dirty="0"/>
              <a:t> during Instruction Cycle</a:t>
            </a:r>
          </a:p>
          <a:p>
            <a:pPr lvl="2">
              <a:lnSpc>
                <a:spcPct val="90000"/>
              </a:lnSpc>
            </a:pPr>
            <a:endParaRPr lang="ko-KR" altLang="ko-KR" dirty="0"/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486400" y="1295400"/>
          <a:ext cx="3457575" cy="4876800"/>
        </p:xfrm>
        <a:graphic>
          <a:graphicData uri="http://schemas.openxmlformats.org/presentationml/2006/ole">
            <p:oleObj spid="_x0000_s20484" name="VISIO" r:id="rId3" imgW="6837120" imgH="8037360" progId="">
              <p:embed/>
            </p:oleObj>
          </a:graphicData>
        </a:graphic>
      </p:graphicFrame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371600" y="4953000"/>
          <a:ext cx="1905000" cy="1446213"/>
        </p:xfrm>
        <a:graphic>
          <a:graphicData uri="http://schemas.openxmlformats.org/presentationml/2006/ole">
            <p:oleObj spid="_x0000_s20486" name="수식" r:id="rId4" imgW="1739880" imgH="1320480" progId="Equation.3">
              <p:embed/>
            </p:oleObj>
          </a:graphicData>
        </a:graphic>
      </p:graphicFrame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200400" y="4878388"/>
            <a:ext cx="2074863" cy="13700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kumimoji="1" lang="ko-KR" altLang="ko-KR"/>
              <a:t>: Decrement stack point</a:t>
            </a:r>
            <a:endParaRPr kumimoji="1" lang="en-US" altLang="ko-KR"/>
          </a:p>
          <a:p>
            <a:pPr eaLnBrk="1" latinLnBrk="1" hangingPunct="1">
              <a:lnSpc>
                <a:spcPct val="120000"/>
              </a:lnSpc>
            </a:pPr>
            <a:r>
              <a:rPr kumimoji="1" lang="en-US" altLang="ko-KR"/>
              <a:t>: Push PC into stack</a:t>
            </a:r>
          </a:p>
          <a:p>
            <a:pPr eaLnBrk="1" latinLnBrk="1" hangingPunct="1">
              <a:lnSpc>
                <a:spcPct val="120000"/>
              </a:lnSpc>
            </a:pPr>
            <a:r>
              <a:rPr kumimoji="1" lang="en-US" altLang="ko-KR"/>
              <a:t>: Enable INTACK</a:t>
            </a:r>
          </a:p>
          <a:p>
            <a:pPr eaLnBrk="1" latinLnBrk="1" hangingPunct="1">
              <a:lnSpc>
                <a:spcPct val="120000"/>
              </a:lnSpc>
            </a:pPr>
            <a:r>
              <a:rPr kumimoji="1" lang="en-US" altLang="ko-KR"/>
              <a:t>: Transfer VAD to PC</a:t>
            </a:r>
          </a:p>
          <a:p>
            <a:pPr eaLnBrk="1" latinLnBrk="1" hangingPunct="1">
              <a:lnSpc>
                <a:spcPct val="120000"/>
              </a:lnSpc>
            </a:pPr>
            <a:r>
              <a:rPr kumimoji="1" lang="en-US" altLang="ko-KR"/>
              <a:t>: Disable further interrupts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066800" y="57912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76200" y="5257800"/>
            <a:ext cx="1143000" cy="304800"/>
          </a:xfrm>
          <a:prstGeom prst="wedgeRoundRectCallout">
            <a:avLst>
              <a:gd name="adj1" fmla="val 57500"/>
              <a:gd name="adj2" fmla="val 100000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Branch to ISR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/>
              <a:t>Software Routines</a:t>
            </a:r>
          </a:p>
          <a:p>
            <a:pPr lvl="2"/>
            <a:r>
              <a:rPr lang="en-US" altLang="ko-KR" dirty="0" smtClean="0"/>
              <a:t>CPU main program</a:t>
            </a:r>
            <a:r>
              <a:rPr lang="ko-KR" altLang="en-US" dirty="0" smtClean="0"/>
              <a:t> </a:t>
            </a:r>
            <a:r>
              <a:rPr lang="en-US" altLang="ko-KR" dirty="0" smtClean="0"/>
              <a:t>KBD</a:t>
            </a:r>
            <a:r>
              <a:rPr lang="en-US" altLang="ko-KR" dirty="0" smtClean="0"/>
              <a:t> </a:t>
            </a:r>
            <a:r>
              <a:rPr lang="en-US" altLang="ko-KR" dirty="0"/>
              <a:t>interrupt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KBD </a:t>
            </a:r>
            <a:r>
              <a:rPr lang="en-US" altLang="ko-KR" dirty="0"/>
              <a:t>service </a:t>
            </a:r>
            <a:r>
              <a:rPr lang="en-US" altLang="ko-KR" dirty="0" smtClean="0"/>
              <a:t>program DISK </a:t>
            </a:r>
            <a:r>
              <a:rPr lang="en-US" altLang="ko-KR" dirty="0"/>
              <a:t>interrupt </a:t>
            </a:r>
            <a:endParaRPr lang="ko-KR" altLang="en-US" dirty="0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1371600" y="2057400"/>
          <a:ext cx="6586538" cy="4378325"/>
        </p:xfrm>
        <a:graphic>
          <a:graphicData uri="http://schemas.openxmlformats.org/presentationml/2006/ole">
            <p:oleObj spid="_x0000_s21508" name="VISIO" r:id="rId3" imgW="6605640" imgH="4396320" progId="">
              <p:embed/>
            </p:oleObj>
          </a:graphicData>
        </a:graphic>
      </p:graphicFrame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914400" y="4038600"/>
            <a:ext cx="1219200" cy="457200"/>
          </a:xfrm>
          <a:prstGeom prst="wedgeRoundRectCallout">
            <a:avLst>
              <a:gd name="adj1" fmla="val 57032"/>
              <a:gd name="adj2" fmla="val 83333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KBD Int. Here </a:t>
            </a:r>
          </a:p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749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6096000" y="5867400"/>
            <a:ext cx="1219200" cy="457200"/>
          </a:xfrm>
          <a:prstGeom prst="wedgeRoundRectCallout">
            <a:avLst>
              <a:gd name="adj1" fmla="val -76301"/>
              <a:gd name="adj2" fmla="val -144444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DISK Int. Here </a:t>
            </a:r>
          </a:p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255</a:t>
            </a:r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2971800" y="5943600"/>
            <a:ext cx="457200" cy="228600"/>
          </a:xfrm>
          <a:custGeom>
            <a:avLst/>
            <a:gdLst/>
            <a:ahLst/>
            <a:cxnLst>
              <a:cxn ang="0">
                <a:pos x="197" y="389"/>
              </a:cxn>
              <a:cxn ang="0">
                <a:pos x="85" y="381"/>
              </a:cxn>
              <a:cxn ang="0">
                <a:pos x="11" y="310"/>
              </a:cxn>
              <a:cxn ang="0">
                <a:pos x="0" y="225"/>
              </a:cxn>
              <a:cxn ang="0">
                <a:pos x="29" y="91"/>
              </a:cxn>
              <a:cxn ang="0">
                <a:pos x="86" y="34"/>
              </a:cxn>
              <a:cxn ang="0">
                <a:pos x="266" y="26"/>
              </a:cxn>
              <a:cxn ang="0">
                <a:pos x="389" y="77"/>
              </a:cxn>
              <a:cxn ang="0">
                <a:pos x="403" y="206"/>
              </a:cxn>
              <a:cxn ang="0">
                <a:pos x="374" y="336"/>
              </a:cxn>
              <a:cxn ang="0">
                <a:pos x="259" y="408"/>
              </a:cxn>
              <a:cxn ang="0">
                <a:pos x="254" y="374"/>
              </a:cxn>
              <a:cxn ang="0">
                <a:pos x="197" y="389"/>
              </a:cxn>
            </a:cxnLst>
            <a:rect l="0" t="0" r="r" b="b"/>
            <a:pathLst>
              <a:path w="403" h="434">
                <a:moveTo>
                  <a:pt x="197" y="389"/>
                </a:moveTo>
                <a:cubicBezTo>
                  <a:pt x="174" y="434"/>
                  <a:pt x="111" y="371"/>
                  <a:pt x="85" y="381"/>
                </a:cubicBezTo>
                <a:cubicBezTo>
                  <a:pt x="60" y="366"/>
                  <a:pt x="35" y="343"/>
                  <a:pt x="11" y="310"/>
                </a:cubicBezTo>
                <a:cubicBezTo>
                  <a:pt x="8" y="280"/>
                  <a:pt x="1" y="256"/>
                  <a:pt x="0" y="225"/>
                </a:cubicBezTo>
                <a:cubicBezTo>
                  <a:pt x="1" y="187"/>
                  <a:pt x="15" y="123"/>
                  <a:pt x="29" y="91"/>
                </a:cubicBezTo>
                <a:cubicBezTo>
                  <a:pt x="43" y="59"/>
                  <a:pt x="47" y="45"/>
                  <a:pt x="86" y="34"/>
                </a:cubicBezTo>
                <a:cubicBezTo>
                  <a:pt x="144" y="43"/>
                  <a:pt x="208" y="0"/>
                  <a:pt x="266" y="26"/>
                </a:cubicBezTo>
                <a:cubicBezTo>
                  <a:pt x="302" y="61"/>
                  <a:pt x="360" y="62"/>
                  <a:pt x="389" y="77"/>
                </a:cubicBezTo>
                <a:cubicBezTo>
                  <a:pt x="392" y="91"/>
                  <a:pt x="403" y="185"/>
                  <a:pt x="403" y="206"/>
                </a:cubicBezTo>
                <a:cubicBezTo>
                  <a:pt x="394" y="245"/>
                  <a:pt x="398" y="302"/>
                  <a:pt x="374" y="336"/>
                </a:cubicBezTo>
                <a:cubicBezTo>
                  <a:pt x="350" y="370"/>
                  <a:pt x="279" y="402"/>
                  <a:pt x="259" y="408"/>
                </a:cubicBezTo>
                <a:cubicBezTo>
                  <a:pt x="239" y="414"/>
                  <a:pt x="264" y="377"/>
                  <a:pt x="254" y="374"/>
                </a:cubicBezTo>
                <a:cubicBezTo>
                  <a:pt x="245" y="394"/>
                  <a:pt x="231" y="403"/>
                  <a:pt x="197" y="389"/>
                </a:cubicBezTo>
                <a:close/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2" name="Freeform 8"/>
          <p:cNvSpPr>
            <a:spLocks/>
          </p:cNvSpPr>
          <p:nvPr/>
        </p:nvSpPr>
        <p:spPr bwMode="auto">
          <a:xfrm>
            <a:off x="1371600" y="4648200"/>
            <a:ext cx="457200" cy="228600"/>
          </a:xfrm>
          <a:custGeom>
            <a:avLst/>
            <a:gdLst/>
            <a:ahLst/>
            <a:cxnLst>
              <a:cxn ang="0">
                <a:pos x="197" y="389"/>
              </a:cxn>
              <a:cxn ang="0">
                <a:pos x="85" y="381"/>
              </a:cxn>
              <a:cxn ang="0">
                <a:pos x="11" y="310"/>
              </a:cxn>
              <a:cxn ang="0">
                <a:pos x="0" y="225"/>
              </a:cxn>
              <a:cxn ang="0">
                <a:pos x="29" y="91"/>
              </a:cxn>
              <a:cxn ang="0">
                <a:pos x="86" y="34"/>
              </a:cxn>
              <a:cxn ang="0">
                <a:pos x="266" y="26"/>
              </a:cxn>
              <a:cxn ang="0">
                <a:pos x="389" y="77"/>
              </a:cxn>
              <a:cxn ang="0">
                <a:pos x="403" y="206"/>
              </a:cxn>
              <a:cxn ang="0">
                <a:pos x="374" y="336"/>
              </a:cxn>
              <a:cxn ang="0">
                <a:pos x="259" y="408"/>
              </a:cxn>
              <a:cxn ang="0">
                <a:pos x="254" y="374"/>
              </a:cxn>
              <a:cxn ang="0">
                <a:pos x="197" y="389"/>
              </a:cxn>
            </a:cxnLst>
            <a:rect l="0" t="0" r="r" b="b"/>
            <a:pathLst>
              <a:path w="403" h="434">
                <a:moveTo>
                  <a:pt x="197" y="389"/>
                </a:moveTo>
                <a:cubicBezTo>
                  <a:pt x="174" y="434"/>
                  <a:pt x="111" y="371"/>
                  <a:pt x="85" y="381"/>
                </a:cubicBezTo>
                <a:cubicBezTo>
                  <a:pt x="60" y="366"/>
                  <a:pt x="35" y="343"/>
                  <a:pt x="11" y="310"/>
                </a:cubicBezTo>
                <a:cubicBezTo>
                  <a:pt x="8" y="280"/>
                  <a:pt x="1" y="256"/>
                  <a:pt x="0" y="225"/>
                </a:cubicBezTo>
                <a:cubicBezTo>
                  <a:pt x="1" y="187"/>
                  <a:pt x="15" y="123"/>
                  <a:pt x="29" y="91"/>
                </a:cubicBezTo>
                <a:cubicBezTo>
                  <a:pt x="43" y="59"/>
                  <a:pt x="47" y="45"/>
                  <a:pt x="86" y="34"/>
                </a:cubicBezTo>
                <a:cubicBezTo>
                  <a:pt x="144" y="43"/>
                  <a:pt x="208" y="0"/>
                  <a:pt x="266" y="26"/>
                </a:cubicBezTo>
                <a:cubicBezTo>
                  <a:pt x="302" y="61"/>
                  <a:pt x="360" y="62"/>
                  <a:pt x="389" y="77"/>
                </a:cubicBezTo>
                <a:cubicBezTo>
                  <a:pt x="392" y="91"/>
                  <a:pt x="403" y="185"/>
                  <a:pt x="403" y="206"/>
                </a:cubicBezTo>
                <a:cubicBezTo>
                  <a:pt x="394" y="245"/>
                  <a:pt x="398" y="302"/>
                  <a:pt x="374" y="336"/>
                </a:cubicBezTo>
                <a:cubicBezTo>
                  <a:pt x="350" y="370"/>
                  <a:pt x="279" y="402"/>
                  <a:pt x="259" y="408"/>
                </a:cubicBezTo>
                <a:cubicBezTo>
                  <a:pt x="239" y="414"/>
                  <a:pt x="264" y="377"/>
                  <a:pt x="254" y="374"/>
                </a:cubicBezTo>
                <a:cubicBezTo>
                  <a:pt x="245" y="394"/>
                  <a:pt x="231" y="403"/>
                  <a:pt x="197" y="389"/>
                </a:cubicBezTo>
                <a:close/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>
              <a:lnSpc>
                <a:spcPct val="90000"/>
              </a:lnSpc>
            </a:pPr>
            <a:r>
              <a:rPr lang="en-US" altLang="ko-KR" dirty="0"/>
              <a:t>Initial Operation of ISR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1) Clear lower-level mask register </a:t>
            </a:r>
            <a:r>
              <a:rPr lang="en-US" altLang="ko-KR" dirty="0" smtClean="0"/>
              <a:t>bit</a:t>
            </a:r>
            <a:endParaRPr lang="ko-KR" altLang="en-US" dirty="0"/>
          </a:p>
          <a:p>
            <a:pPr lvl="3">
              <a:lnSpc>
                <a:spcPct val="90000"/>
              </a:lnSpc>
            </a:pPr>
            <a:r>
              <a:rPr lang="ko-KR" altLang="en-US" dirty="0"/>
              <a:t>2) </a:t>
            </a:r>
            <a:r>
              <a:rPr lang="en-US" altLang="ko-KR" dirty="0"/>
              <a:t>Clear interrupt status bit IST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3) Save contents of processor registers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4) Set interrupt enable bit </a:t>
            </a:r>
            <a:r>
              <a:rPr lang="en-US" altLang="ko-KR" dirty="0" smtClean="0"/>
              <a:t>IEN</a:t>
            </a:r>
            <a:endParaRPr lang="ko-KR" altLang="en-US" dirty="0"/>
          </a:p>
          <a:p>
            <a:pPr lvl="3">
              <a:lnSpc>
                <a:spcPct val="90000"/>
              </a:lnSpc>
            </a:pPr>
            <a:r>
              <a:rPr lang="ko-KR" altLang="en-US" dirty="0"/>
              <a:t>5) </a:t>
            </a:r>
            <a:r>
              <a:rPr lang="en-US" altLang="ko-KR" dirty="0"/>
              <a:t>Proceed with service routine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Final Operation of ISR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1) Clear interrupt enable bit IEN </a:t>
            </a:r>
            <a:endParaRPr lang="ko-KR" altLang="en-US" dirty="0"/>
          </a:p>
          <a:p>
            <a:pPr lvl="3">
              <a:lnSpc>
                <a:spcPct val="90000"/>
              </a:lnSpc>
            </a:pPr>
            <a:r>
              <a:rPr lang="ko-KR" altLang="en-US" dirty="0"/>
              <a:t>2) </a:t>
            </a:r>
            <a:r>
              <a:rPr lang="en-US" altLang="ko-KR" dirty="0"/>
              <a:t>Restore contents of processor registers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3) Clear the bit in the </a:t>
            </a:r>
            <a:r>
              <a:rPr lang="en-US" altLang="ko-KR" b="1" dirty="0">
                <a:solidFill>
                  <a:schemeClr val="tx1"/>
                </a:solidFill>
              </a:rPr>
              <a:t>interrupt register</a:t>
            </a:r>
            <a:r>
              <a:rPr lang="en-US" altLang="ko-KR" dirty="0"/>
              <a:t> belonging to the source that has been serviced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4) Set lower-level priority bits in the mask </a:t>
            </a:r>
            <a:r>
              <a:rPr lang="en-US" altLang="ko-KR" dirty="0" smtClean="0"/>
              <a:t>register</a:t>
            </a:r>
            <a:endParaRPr lang="ko-KR" altLang="en-US" dirty="0"/>
          </a:p>
          <a:p>
            <a:pPr lvl="3">
              <a:lnSpc>
                <a:spcPct val="90000"/>
              </a:lnSpc>
            </a:pPr>
            <a:r>
              <a:rPr lang="ko-KR" altLang="en-US" dirty="0"/>
              <a:t>5) </a:t>
            </a:r>
            <a:r>
              <a:rPr lang="en-US" altLang="ko-KR" dirty="0"/>
              <a:t>Restore return address into PC and set IEN</a:t>
            </a:r>
          </a:p>
          <a:p>
            <a:pPr>
              <a:lnSpc>
                <a:spcPct val="90000"/>
              </a:lnSpc>
            </a:pPr>
            <a:r>
              <a:rPr lang="en-US" altLang="ko-KR" dirty="0"/>
              <a:t>11-6  Direct Memory Access (</a:t>
            </a:r>
            <a:r>
              <a:rPr lang="en-US" altLang="ko-KR" dirty="0">
                <a:solidFill>
                  <a:schemeClr val="accent1"/>
                </a:solidFill>
              </a:rPr>
              <a:t>DMA</a:t>
            </a:r>
            <a:r>
              <a:rPr lang="en-US" altLang="ko-KR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altLang="ko-KR" dirty="0"/>
              <a:t>DMA </a:t>
            </a:r>
          </a:p>
          <a:p>
            <a:pPr lvl="2">
              <a:lnSpc>
                <a:spcPct val="90000"/>
              </a:lnSpc>
            </a:pPr>
            <a:r>
              <a:rPr lang="en-US" altLang="ko-KR" dirty="0"/>
              <a:t>DMA controller takes over the buses to manage the transfer </a:t>
            </a:r>
            <a:r>
              <a:rPr lang="en-US" altLang="ko-KR" dirty="0">
                <a:solidFill>
                  <a:schemeClr val="accent1"/>
                </a:solidFill>
              </a:rPr>
              <a:t>directly</a:t>
            </a:r>
            <a:r>
              <a:rPr lang="en-US" altLang="ko-KR" dirty="0"/>
              <a:t> between the </a:t>
            </a:r>
            <a:r>
              <a:rPr lang="en-US" altLang="ko-KR" b="1" dirty="0"/>
              <a:t>I/O device</a:t>
            </a:r>
            <a:r>
              <a:rPr lang="en-US" altLang="ko-KR" dirty="0"/>
              <a:t> and </a:t>
            </a:r>
            <a:r>
              <a:rPr lang="en-US" altLang="ko-KR" b="1" dirty="0"/>
              <a:t>memory </a:t>
            </a:r>
            <a:r>
              <a:rPr lang="en-US" altLang="ko-KR" i="1" dirty="0"/>
              <a:t>(</a:t>
            </a:r>
            <a:r>
              <a:rPr lang="en-US" altLang="ko-KR" b="1" dirty="0">
                <a:solidFill>
                  <a:schemeClr val="accent1"/>
                </a:solidFill>
              </a:rPr>
              <a:t>Bus </a:t>
            </a:r>
            <a:r>
              <a:rPr lang="en-US" altLang="ko-KR" b="1" dirty="0" smtClean="0">
                <a:solidFill>
                  <a:schemeClr val="accent1"/>
                </a:solidFill>
              </a:rPr>
              <a:t>Request/Grant</a:t>
            </a:r>
            <a:r>
              <a:rPr lang="ko-KR" altLang="en-US" i="1" dirty="0" smtClean="0"/>
              <a:t>)</a:t>
            </a:r>
            <a:endParaRPr lang="ko-KR" altLang="en-US" dirty="0"/>
          </a:p>
          <a:p>
            <a:pPr lvl="2">
              <a:lnSpc>
                <a:spcPct val="90000"/>
              </a:lnSpc>
            </a:pPr>
            <a:endParaRPr lang="ko-KR" altLang="ko-KR" dirty="0"/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5334000" y="2971800"/>
            <a:ext cx="990600" cy="228600"/>
          </a:xfrm>
          <a:prstGeom prst="wedgeRoundRectCallout">
            <a:avLst>
              <a:gd name="adj1" fmla="val -86861"/>
              <a:gd name="adj2" fmla="val 64583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Fig. 11-14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1371600" y="5105400"/>
          <a:ext cx="6248400" cy="1371600"/>
        </p:xfrm>
        <a:graphic>
          <a:graphicData uri="http://schemas.openxmlformats.org/presentationml/2006/ole">
            <p:oleObj spid="_x0000_s22534" name="VISIO" r:id="rId3" imgW="9202680" imgH="2251440" progId="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0" y="990600"/>
            <a:ext cx="8686800" cy="2971800"/>
          </a:xfrm>
        </p:spPr>
        <p:txBody>
          <a:bodyPr/>
          <a:lstStyle/>
          <a:p>
            <a:pPr lvl="1"/>
            <a:r>
              <a:rPr lang="en-US" altLang="ko-KR"/>
              <a:t>Transfer Modes</a:t>
            </a:r>
          </a:p>
          <a:p>
            <a:pPr lvl="2"/>
            <a:r>
              <a:rPr lang="en-US" altLang="ko-KR"/>
              <a:t>1) Burst transfer : Block </a:t>
            </a:r>
            <a:r>
              <a:rPr lang="ko-KR" altLang="en-US"/>
              <a:t>단위 전송</a:t>
            </a:r>
          </a:p>
          <a:p>
            <a:pPr lvl="2"/>
            <a:r>
              <a:rPr lang="ko-KR" altLang="en-US"/>
              <a:t>2) </a:t>
            </a:r>
            <a:r>
              <a:rPr lang="en-US" altLang="ko-KR"/>
              <a:t>Cycle stealing transfer : Byte </a:t>
            </a:r>
            <a:r>
              <a:rPr lang="ko-KR" altLang="en-US"/>
              <a:t>단위 전송</a:t>
            </a:r>
          </a:p>
          <a:p>
            <a:pPr lvl="1"/>
            <a:r>
              <a:rPr lang="en-US" altLang="ko-KR"/>
              <a:t>DMA Controller ( </a:t>
            </a:r>
            <a:r>
              <a:rPr lang="en-US" altLang="ko-KR">
                <a:solidFill>
                  <a:schemeClr val="accent1"/>
                </a:solidFill>
              </a:rPr>
              <a:t>Intel 8237 DMAC</a:t>
            </a:r>
            <a:r>
              <a:rPr lang="en-US" altLang="ko-KR"/>
              <a:t> ) : </a:t>
            </a:r>
            <a:r>
              <a:rPr lang="en-US" altLang="ko-KR" sz="1600" b="1" i="1">
                <a:solidFill>
                  <a:srgbClr val="FF00FF"/>
                </a:solidFill>
              </a:rPr>
              <a:t>Fig. 11-17</a:t>
            </a:r>
            <a:endParaRPr lang="en-US" altLang="ko-KR"/>
          </a:p>
          <a:p>
            <a:pPr lvl="2"/>
            <a:r>
              <a:rPr lang="en-US" altLang="ko-KR"/>
              <a:t>DMA Initialization Process</a:t>
            </a:r>
          </a:p>
          <a:p>
            <a:pPr lvl="3"/>
            <a:r>
              <a:rPr lang="en-US" altLang="ko-KR" b="1">
                <a:solidFill>
                  <a:schemeClr val="accent1"/>
                </a:solidFill>
              </a:rPr>
              <a:t>1)</a:t>
            </a:r>
            <a:r>
              <a:rPr lang="en-US" altLang="ko-KR"/>
              <a:t> Set Address register : </a:t>
            </a:r>
          </a:p>
          <a:p>
            <a:pPr lvl="4"/>
            <a:r>
              <a:rPr lang="en-US" altLang="ko-KR"/>
              <a:t>memory address for read/write</a:t>
            </a:r>
          </a:p>
          <a:p>
            <a:pPr lvl="3"/>
            <a:r>
              <a:rPr lang="en-US" altLang="ko-KR" b="1">
                <a:solidFill>
                  <a:schemeClr val="accent1"/>
                </a:solidFill>
              </a:rPr>
              <a:t>2)</a:t>
            </a:r>
            <a:r>
              <a:rPr lang="en-US" altLang="ko-KR"/>
              <a:t> Set Word count register :</a:t>
            </a:r>
          </a:p>
          <a:p>
            <a:pPr lvl="4"/>
            <a:r>
              <a:rPr lang="en-US" altLang="ko-KR"/>
              <a:t> the number of words to transfer </a:t>
            </a:r>
          </a:p>
          <a:p>
            <a:pPr lvl="3"/>
            <a:r>
              <a:rPr lang="en-US" altLang="ko-KR" b="1">
                <a:solidFill>
                  <a:schemeClr val="accent1"/>
                </a:solidFill>
              </a:rPr>
              <a:t>3)</a:t>
            </a:r>
            <a:r>
              <a:rPr lang="en-US" altLang="ko-KR"/>
              <a:t> Set transfer mode : </a:t>
            </a:r>
          </a:p>
          <a:p>
            <a:pPr lvl="4"/>
            <a:r>
              <a:rPr lang="en-US" altLang="ko-KR"/>
              <a:t>read/write, </a:t>
            </a:r>
          </a:p>
          <a:p>
            <a:pPr lvl="4"/>
            <a:r>
              <a:rPr lang="en-US" altLang="ko-KR"/>
              <a:t>burst/cycle stealing, </a:t>
            </a:r>
          </a:p>
          <a:p>
            <a:pPr lvl="4"/>
            <a:r>
              <a:rPr lang="en-US" altLang="ko-KR"/>
              <a:t>I/O to I/O, </a:t>
            </a:r>
          </a:p>
          <a:p>
            <a:pPr lvl="4"/>
            <a:r>
              <a:rPr lang="en-US" altLang="ko-KR"/>
              <a:t>I/O to Memory, </a:t>
            </a:r>
          </a:p>
          <a:p>
            <a:pPr lvl="4"/>
            <a:r>
              <a:rPr lang="en-US" altLang="ko-KR"/>
              <a:t>Memory to Memory</a:t>
            </a:r>
          </a:p>
          <a:p>
            <a:pPr lvl="4"/>
            <a:r>
              <a:rPr lang="en-US" altLang="ko-KR"/>
              <a:t>Memory search</a:t>
            </a:r>
          </a:p>
          <a:p>
            <a:pPr lvl="4"/>
            <a:r>
              <a:rPr lang="en-US" altLang="ko-KR"/>
              <a:t>I/O search</a:t>
            </a:r>
          </a:p>
          <a:p>
            <a:pPr lvl="3"/>
            <a:r>
              <a:rPr lang="en-US" altLang="ko-KR"/>
              <a:t>4) DMA transfer start : </a:t>
            </a:r>
            <a:r>
              <a:rPr lang="en-US" altLang="ko-KR" i="1">
                <a:solidFill>
                  <a:srgbClr val="FF6600"/>
                </a:solidFill>
              </a:rPr>
              <a:t>next section</a:t>
            </a:r>
            <a:endParaRPr lang="en-US" altLang="ko-KR"/>
          </a:p>
          <a:p>
            <a:pPr lvl="3"/>
            <a:r>
              <a:rPr lang="en-US" altLang="ko-KR"/>
              <a:t>5) EOT (End of Transfer) : </a:t>
            </a:r>
          </a:p>
          <a:p>
            <a:pPr lvl="4"/>
            <a:r>
              <a:rPr lang="en-US" altLang="ko-KR"/>
              <a:t>Interrupt </a:t>
            </a:r>
            <a:r>
              <a:rPr lang="ko-KR" altLang="en-US"/>
              <a:t>발생 </a:t>
            </a:r>
          </a:p>
          <a:p>
            <a:pPr lvl="2"/>
            <a:endParaRPr lang="ko-KR" altLang="en-US"/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4191000" y="2286000"/>
          <a:ext cx="4876800" cy="4032250"/>
        </p:xfrm>
        <a:graphic>
          <a:graphicData uri="http://schemas.openxmlformats.org/presentationml/2006/ole">
            <p:oleObj spid="_x0000_s23556" name="VISIO" r:id="rId3" imgW="6894360" imgH="5353560" progId="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0" y="990600"/>
            <a:ext cx="8686800" cy="5486400"/>
          </a:xfrm>
        </p:spPr>
        <p:txBody>
          <a:bodyPr/>
          <a:lstStyle/>
          <a:p>
            <a:pPr lvl="1"/>
            <a:r>
              <a:rPr lang="en-US" altLang="ko-KR"/>
              <a:t>DMA Transfer (</a:t>
            </a:r>
            <a:r>
              <a:rPr lang="en-US" altLang="ko-KR" sz="1600">
                <a:solidFill>
                  <a:schemeClr val="accent1"/>
                </a:solidFill>
              </a:rPr>
              <a:t>I/O to Memory</a:t>
            </a:r>
            <a:r>
              <a:rPr lang="en-US" altLang="ko-KR"/>
              <a:t>)</a:t>
            </a:r>
          </a:p>
          <a:p>
            <a:pPr lvl="2"/>
            <a:r>
              <a:rPr lang="en-US" altLang="ko-KR"/>
              <a:t>1) I/O Device sends a DMA request</a:t>
            </a:r>
          </a:p>
          <a:p>
            <a:pPr lvl="2"/>
            <a:r>
              <a:rPr lang="en-US" altLang="ko-KR"/>
              <a:t>2) DMAC activates the </a:t>
            </a:r>
            <a:r>
              <a:rPr lang="en-US" altLang="ko-KR" b="1"/>
              <a:t>BR</a:t>
            </a:r>
            <a:r>
              <a:rPr lang="en-US" altLang="ko-KR"/>
              <a:t> line</a:t>
            </a:r>
          </a:p>
          <a:p>
            <a:pPr lvl="2"/>
            <a:r>
              <a:rPr lang="en-US" altLang="ko-KR"/>
              <a:t>3) CPU responds with </a:t>
            </a:r>
            <a:r>
              <a:rPr lang="en-US" altLang="ko-KR" b="1"/>
              <a:t>BG</a:t>
            </a:r>
            <a:r>
              <a:rPr lang="en-US" altLang="ko-KR"/>
              <a:t> line</a:t>
            </a:r>
          </a:p>
          <a:p>
            <a:pPr lvl="2"/>
            <a:r>
              <a:rPr lang="en-US" altLang="ko-KR"/>
              <a:t>4) DMAC sends a DMA acknowledge</a:t>
            </a:r>
          </a:p>
          <a:p>
            <a:pPr lvl="2">
              <a:buFont typeface="Monotype Sorts" pitchFamily="2" charset="2"/>
              <a:buNone/>
            </a:pPr>
            <a:r>
              <a:rPr lang="en-US" altLang="ko-KR"/>
              <a:t>        to the I/O device</a:t>
            </a:r>
          </a:p>
          <a:p>
            <a:pPr lvl="2"/>
            <a:r>
              <a:rPr lang="en-US" altLang="ko-KR"/>
              <a:t>5) I/O device puts a word in the data</a:t>
            </a:r>
          </a:p>
          <a:p>
            <a:pPr lvl="2">
              <a:buFont typeface="Monotype Sorts" pitchFamily="2" charset="2"/>
              <a:buNone/>
            </a:pPr>
            <a:r>
              <a:rPr lang="en-US" altLang="ko-KR"/>
              <a:t>        bus (</a:t>
            </a:r>
            <a:r>
              <a:rPr lang="en-US" altLang="ko-KR" i="1">
                <a:solidFill>
                  <a:srgbClr val="CC9900"/>
                </a:solidFill>
              </a:rPr>
              <a:t>for memory write</a:t>
            </a:r>
            <a:r>
              <a:rPr lang="en-US" altLang="ko-KR"/>
              <a:t>)</a:t>
            </a:r>
          </a:p>
          <a:p>
            <a:pPr lvl="2"/>
            <a:r>
              <a:rPr lang="en-US" altLang="ko-KR"/>
              <a:t>6) DMAC write a data to the address</a:t>
            </a:r>
          </a:p>
          <a:p>
            <a:pPr lvl="2">
              <a:buFont typeface="Monotype Sorts" pitchFamily="2" charset="2"/>
              <a:buNone/>
            </a:pPr>
            <a:r>
              <a:rPr lang="en-US" altLang="ko-KR"/>
              <a:t>        specified by </a:t>
            </a:r>
            <a:r>
              <a:rPr lang="en-US" altLang="ko-KR" b="1"/>
              <a:t>Address register</a:t>
            </a:r>
            <a:endParaRPr lang="en-US" altLang="ko-KR"/>
          </a:p>
          <a:p>
            <a:pPr lvl="2"/>
            <a:r>
              <a:rPr lang="en-US" altLang="ko-KR"/>
              <a:t>7) Decrement </a:t>
            </a:r>
            <a:r>
              <a:rPr lang="en-US" altLang="ko-KR" b="1"/>
              <a:t>Word count register</a:t>
            </a:r>
            <a:endParaRPr lang="en-US" altLang="ko-KR"/>
          </a:p>
          <a:p>
            <a:pPr lvl="2"/>
            <a:r>
              <a:rPr lang="en-US" altLang="ko-KR"/>
              <a:t>8) </a:t>
            </a:r>
            <a:r>
              <a:rPr lang="en-US" altLang="ko-KR" b="1"/>
              <a:t>Word count register</a:t>
            </a:r>
            <a:r>
              <a:rPr lang="en-US" altLang="ko-KR"/>
              <a:t> = 0 </a:t>
            </a:r>
            <a:r>
              <a:rPr lang="ko-KR" altLang="en-US"/>
              <a:t>이면</a:t>
            </a:r>
          </a:p>
          <a:p>
            <a:pPr lvl="2">
              <a:buFont typeface="Monotype Sorts" pitchFamily="2" charset="2"/>
              <a:buNone/>
            </a:pPr>
            <a:r>
              <a:rPr lang="ko-KR" altLang="ko-KR"/>
              <a:t>        </a:t>
            </a:r>
            <a:r>
              <a:rPr lang="en-US" altLang="ko-KR" b="1"/>
              <a:t>EOT</a:t>
            </a:r>
            <a:r>
              <a:rPr lang="en-US" altLang="ko-KR"/>
              <a:t> interrupt </a:t>
            </a:r>
            <a:r>
              <a:rPr lang="ko-KR" altLang="en-US"/>
              <a:t>발생하여 </a:t>
            </a:r>
            <a:r>
              <a:rPr lang="en-US" altLang="ko-KR"/>
              <a:t>CPU</a:t>
            </a:r>
            <a:r>
              <a:rPr lang="ko-KR" altLang="en-US"/>
              <a:t>에 알림</a:t>
            </a:r>
          </a:p>
          <a:p>
            <a:pPr lvl="2"/>
            <a:r>
              <a:rPr lang="ko-KR" altLang="en-US"/>
              <a:t>9) </a:t>
            </a:r>
            <a:r>
              <a:rPr lang="en-US" altLang="ko-KR" b="1"/>
              <a:t>Word count register</a:t>
            </a:r>
            <a:r>
              <a:rPr lang="en-US" altLang="ko-KR"/>
              <a:t> </a:t>
            </a:r>
            <a:r>
              <a:rPr lang="en-US" altLang="ko-KR">
                <a:sym typeface="Symbol" pitchFamily="18" charset="2"/>
              </a:rPr>
              <a:t></a:t>
            </a:r>
            <a:r>
              <a:rPr lang="en-US" altLang="ko-KR"/>
              <a:t> 0 </a:t>
            </a:r>
            <a:r>
              <a:rPr lang="ko-KR" altLang="en-US"/>
              <a:t>이면</a:t>
            </a:r>
          </a:p>
          <a:p>
            <a:pPr lvl="2">
              <a:buFont typeface="Monotype Sorts" pitchFamily="2" charset="2"/>
              <a:buNone/>
            </a:pPr>
            <a:r>
              <a:rPr lang="ko-KR" altLang="ko-KR"/>
              <a:t>        </a:t>
            </a:r>
            <a:r>
              <a:rPr lang="en-US" altLang="ko-KR"/>
              <a:t>DMAC checks the DMA request from</a:t>
            </a:r>
          </a:p>
          <a:p>
            <a:pPr lvl="2">
              <a:buFont typeface="Monotype Sorts" pitchFamily="2" charset="2"/>
              <a:buNone/>
            </a:pPr>
            <a:r>
              <a:rPr lang="en-US" altLang="ko-KR"/>
              <a:t>        I/O device</a:t>
            </a:r>
            <a:r>
              <a:rPr lang="ko-KR" altLang="en-US"/>
              <a:t>  </a:t>
            </a: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4572000" y="1295400"/>
          <a:ext cx="4495800" cy="4592638"/>
        </p:xfrm>
        <a:graphic>
          <a:graphicData uri="http://schemas.openxmlformats.org/presentationml/2006/ole">
            <p:oleObj spid="_x0000_s24580" name="VISIO" r:id="rId3" imgW="8310240" imgH="7350840" progId="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11-7  </a:t>
            </a:r>
            <a:r>
              <a:rPr lang="en-US" altLang="ko-KR"/>
              <a:t>Input-Output Processor (</a:t>
            </a:r>
            <a:r>
              <a:rPr lang="en-US" altLang="ko-KR">
                <a:solidFill>
                  <a:schemeClr val="accent1"/>
                </a:solidFill>
              </a:rPr>
              <a:t>IOP</a:t>
            </a:r>
            <a:r>
              <a:rPr lang="en-US" altLang="ko-KR"/>
              <a:t>)</a:t>
            </a:r>
          </a:p>
          <a:p>
            <a:pPr lvl="1"/>
            <a:r>
              <a:rPr lang="en-US" altLang="ko-KR"/>
              <a:t>IOP : </a:t>
            </a:r>
            <a:r>
              <a:rPr lang="en-US" altLang="ko-KR" sz="1600" b="1" i="1">
                <a:solidFill>
                  <a:srgbClr val="FF00FF"/>
                </a:solidFill>
              </a:rPr>
              <a:t>Fig. 11-19</a:t>
            </a:r>
            <a:endParaRPr lang="en-US" altLang="ko-KR"/>
          </a:p>
          <a:p>
            <a:pPr lvl="2"/>
            <a:r>
              <a:rPr lang="en-US" altLang="ko-KR"/>
              <a:t>Communicate directly with all I/O devices</a:t>
            </a:r>
          </a:p>
          <a:p>
            <a:pPr lvl="2"/>
            <a:r>
              <a:rPr lang="en-US" altLang="ko-KR"/>
              <a:t>Fetch and execute its own instruction</a:t>
            </a:r>
          </a:p>
          <a:p>
            <a:pPr lvl="3"/>
            <a:r>
              <a:rPr lang="en-US" altLang="ko-KR"/>
              <a:t>IOP instructions are specifically designed to facilitate I/O transfer</a:t>
            </a:r>
          </a:p>
          <a:p>
            <a:pPr lvl="3"/>
            <a:r>
              <a:rPr lang="en-US" altLang="ko-KR">
                <a:solidFill>
                  <a:schemeClr val="accent1"/>
                </a:solidFill>
              </a:rPr>
              <a:t>DMAC must be set up entirely by the CPU</a:t>
            </a:r>
            <a:endParaRPr lang="en-US" altLang="ko-KR"/>
          </a:p>
          <a:p>
            <a:pPr lvl="2"/>
            <a:r>
              <a:rPr lang="en-US" altLang="ko-KR"/>
              <a:t>Designed to handle the details of I/O processing</a:t>
            </a:r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1"/>
            <a:r>
              <a:rPr lang="en-US" altLang="ko-KR"/>
              <a:t>Command</a:t>
            </a:r>
          </a:p>
          <a:p>
            <a:pPr lvl="2"/>
            <a:r>
              <a:rPr lang="en-US" altLang="ko-KR" b="1">
                <a:solidFill>
                  <a:schemeClr val="accent1"/>
                </a:solidFill>
              </a:rPr>
              <a:t>Instruction</a:t>
            </a:r>
            <a:r>
              <a:rPr lang="en-US" altLang="ko-KR"/>
              <a:t> </a:t>
            </a:r>
            <a:r>
              <a:rPr lang="en-US" altLang="ko-KR" i="1">
                <a:solidFill>
                  <a:srgbClr val="FF6600"/>
                </a:solidFill>
              </a:rPr>
              <a:t>that are read form memory by an </a:t>
            </a:r>
            <a:r>
              <a:rPr lang="en-US" altLang="ko-KR" b="1" i="1">
                <a:solidFill>
                  <a:srgbClr val="FF6600"/>
                </a:solidFill>
              </a:rPr>
              <a:t>IOP</a:t>
            </a:r>
            <a:endParaRPr lang="en-US" altLang="ko-KR"/>
          </a:p>
          <a:p>
            <a:pPr lvl="3"/>
            <a:r>
              <a:rPr lang="en-US" altLang="ko-KR"/>
              <a:t>Distinguish from instructions that are read by the CPU</a:t>
            </a:r>
          </a:p>
          <a:p>
            <a:pPr lvl="3"/>
            <a:r>
              <a:rPr lang="en-US" altLang="ko-KR"/>
              <a:t>Commands are prepared by experienced programmers and are stored in memory</a:t>
            </a:r>
          </a:p>
          <a:p>
            <a:pPr lvl="3"/>
            <a:r>
              <a:rPr lang="en-US" altLang="ko-KR"/>
              <a:t>Command word = IOP program</a:t>
            </a: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1219200" y="3114675"/>
          <a:ext cx="5527675" cy="2066925"/>
        </p:xfrm>
        <a:graphic>
          <a:graphicData uri="http://schemas.openxmlformats.org/presentationml/2006/ole">
            <p:oleObj spid="_x0000_s25604" name="VISIO" r:id="rId3" imgW="7384320" imgH="2755080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914400"/>
            <a:ext cx="9220200" cy="5486400"/>
          </a:xfrm>
        </p:spPr>
        <p:txBody>
          <a:bodyPr/>
          <a:lstStyle/>
          <a:p>
            <a:pPr lvl="2"/>
            <a:r>
              <a:rPr lang="ko-KR" altLang="en-US" dirty="0"/>
              <a:t>2) </a:t>
            </a:r>
            <a:r>
              <a:rPr lang="en-US" altLang="ko-KR" dirty="0"/>
              <a:t>A synchronization mechanism may be needed</a:t>
            </a:r>
          </a:p>
          <a:p>
            <a:pPr lvl="3"/>
            <a:r>
              <a:rPr lang="en-US" altLang="ko-KR" dirty="0"/>
              <a:t>The data transfer rate of peripherals is usually slower than the transfer rate of the CPU</a:t>
            </a:r>
          </a:p>
          <a:p>
            <a:pPr lvl="2"/>
            <a:r>
              <a:rPr lang="en-US" altLang="ko-KR" dirty="0"/>
              <a:t>3) Data codes and formats in peripherals differ from the word format in the CPU and Memory</a:t>
            </a:r>
          </a:p>
          <a:p>
            <a:pPr lvl="2"/>
            <a:r>
              <a:rPr lang="en-US" altLang="ko-KR" dirty="0"/>
              <a:t>4) The operating modes of peripherals are different from each other</a:t>
            </a:r>
          </a:p>
          <a:p>
            <a:pPr lvl="3"/>
            <a:r>
              <a:rPr lang="en-US" altLang="ko-KR" dirty="0"/>
              <a:t>Each peripherals must be controlled so as not to disturb the operation of other peripherals connected to the CPU</a:t>
            </a:r>
          </a:p>
          <a:p>
            <a:pPr lvl="1">
              <a:lnSpc>
                <a:spcPct val="80000"/>
              </a:lnSpc>
            </a:pPr>
            <a:r>
              <a:rPr lang="en-US" altLang="ko-KR" dirty="0"/>
              <a:t>Interface</a:t>
            </a:r>
          </a:p>
          <a:p>
            <a:pPr lvl="2"/>
            <a:r>
              <a:rPr lang="en-US" altLang="ko-KR" dirty="0"/>
              <a:t>Special hardware components between the CPU and peripherals</a:t>
            </a:r>
          </a:p>
          <a:p>
            <a:pPr lvl="2"/>
            <a:r>
              <a:rPr lang="en-US" altLang="ko-KR" dirty="0"/>
              <a:t>Supervise and Synchronize all input and output transfers</a:t>
            </a:r>
          </a:p>
          <a:p>
            <a:pPr lvl="1"/>
            <a:r>
              <a:rPr lang="en-US" altLang="ko-KR" dirty="0"/>
              <a:t>I/O Bus and Interface Modules : </a:t>
            </a:r>
            <a:r>
              <a:rPr lang="en-US" altLang="ko-KR" sz="1600" b="1" i="1" dirty="0">
                <a:solidFill>
                  <a:srgbClr val="FF00FF"/>
                </a:solidFill>
              </a:rPr>
              <a:t>Fig. 11-1</a:t>
            </a:r>
            <a:endParaRPr lang="en-US" altLang="ko-KR" dirty="0"/>
          </a:p>
          <a:p>
            <a:pPr lvl="2"/>
            <a:r>
              <a:rPr lang="en-US" altLang="ko-KR" dirty="0"/>
              <a:t>I/O Bus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Data lines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Address lines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Control lines</a:t>
            </a:r>
          </a:p>
          <a:p>
            <a:pPr lvl="2"/>
            <a:r>
              <a:rPr lang="en-US" altLang="ko-KR" dirty="0"/>
              <a:t>Interface Modules </a:t>
            </a:r>
            <a:r>
              <a:rPr lang="en-US" altLang="ko-KR" dirty="0" smtClean="0"/>
              <a:t>:</a:t>
            </a:r>
            <a:endParaRPr lang="ko-KR" altLang="en-US" dirty="0"/>
          </a:p>
          <a:p>
            <a:pPr lvl="3"/>
            <a:r>
              <a:rPr lang="en-US" altLang="ko-KR" dirty="0"/>
              <a:t>SCSI (Small Computer System Interface)</a:t>
            </a:r>
          </a:p>
          <a:p>
            <a:pPr lvl="3"/>
            <a:r>
              <a:rPr lang="en-US" altLang="ko-KR" dirty="0"/>
              <a:t>IDE (Integrated Device Electronics)</a:t>
            </a:r>
          </a:p>
          <a:p>
            <a:pPr lvl="3"/>
            <a:r>
              <a:rPr lang="en-US" altLang="ko-KR" dirty="0" err="1"/>
              <a:t>Centronics</a:t>
            </a:r>
            <a:endParaRPr lang="en-US" altLang="ko-KR" dirty="0"/>
          </a:p>
          <a:p>
            <a:pPr lvl="3"/>
            <a:r>
              <a:rPr lang="en-US" altLang="ko-KR" dirty="0"/>
              <a:t>RS-232</a:t>
            </a:r>
          </a:p>
          <a:p>
            <a:pPr lvl="3"/>
            <a:r>
              <a:rPr lang="en-US" altLang="ko-KR" dirty="0"/>
              <a:t>IEEE-488 (GPIB)</a:t>
            </a: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29200" y="4186238"/>
          <a:ext cx="4038600" cy="2214562"/>
        </p:xfrm>
        <a:graphic>
          <a:graphicData uri="http://schemas.openxmlformats.org/presentationml/2006/ole">
            <p:oleObj spid="_x0000_s7172" name="VISIO" r:id="rId3" imgW="7510680" imgH="4108680" progId="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/>
              <a:t>CPU - IOP Communication : </a:t>
            </a:r>
            <a:r>
              <a:rPr lang="en-US" altLang="ko-KR" sz="1600" b="1" i="1" dirty="0">
                <a:solidFill>
                  <a:srgbClr val="FF00FF"/>
                </a:solidFill>
              </a:rPr>
              <a:t>Fig. 11-20</a:t>
            </a:r>
            <a:endParaRPr lang="en-US" altLang="ko-KR" dirty="0"/>
          </a:p>
          <a:p>
            <a:pPr lvl="2"/>
            <a:r>
              <a:rPr lang="en-US" altLang="ko-KR" dirty="0"/>
              <a:t>Memory units acts as a message center : </a:t>
            </a:r>
            <a:r>
              <a:rPr lang="en-US" altLang="ko-KR" dirty="0" smtClean="0">
                <a:solidFill>
                  <a:schemeClr val="accent1"/>
                </a:solidFill>
              </a:rPr>
              <a:t>Information</a:t>
            </a:r>
            <a:endParaRPr lang="ko-KR" altLang="en-US" dirty="0"/>
          </a:p>
          <a:p>
            <a:pPr lvl="3"/>
            <a:r>
              <a:rPr lang="en-US" altLang="ko-KR" dirty="0"/>
              <a:t>each processor leaves information for the other  </a:t>
            </a: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2057400" y="2057400"/>
          <a:ext cx="3668713" cy="4262438"/>
        </p:xfrm>
        <a:graphic>
          <a:graphicData uri="http://schemas.openxmlformats.org/presentationml/2006/ole">
            <p:oleObj spid="_x0000_s26628" name="VISIO" r:id="rId3" imgW="6698520" imgH="7665840" progId="">
              <p:embed/>
            </p:oleObj>
          </a:graphicData>
        </a:graphic>
      </p:graphicFrame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4572000" y="2860675"/>
            <a:ext cx="8382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5638800" y="2895600"/>
            <a:ext cx="1371600" cy="304800"/>
          </a:xfrm>
          <a:prstGeom prst="wedgeRoundRectCallout">
            <a:avLst>
              <a:gd name="adj1" fmla="val -74190"/>
              <a:gd name="adj2" fmla="val -52083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Message Center</a:t>
            </a:r>
          </a:p>
        </p:txBody>
      </p:sp>
      <p:sp>
        <p:nvSpPr>
          <p:cNvPr id="26631" name="AutoShape 7"/>
          <p:cNvSpPr>
            <a:spLocks/>
          </p:cNvSpPr>
          <p:nvPr/>
        </p:nvSpPr>
        <p:spPr bwMode="auto">
          <a:xfrm>
            <a:off x="5791200" y="3581400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AutoShape 8"/>
          <p:cNvSpPr>
            <a:spLocks/>
          </p:cNvSpPr>
          <p:nvPr/>
        </p:nvSpPr>
        <p:spPr bwMode="auto">
          <a:xfrm flipH="1">
            <a:off x="1905000" y="35814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059488" y="3806825"/>
            <a:ext cx="1244600" cy="323850"/>
          </a:xfrm>
          <a:prstGeom prst="rect">
            <a:avLst/>
          </a:prstGeom>
          <a:solidFill>
            <a:srgbClr val="FFFF99"/>
          </a:solidFill>
          <a:ln w="1905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b="1">
                <a:solidFill>
                  <a:srgbClr val="A50021"/>
                </a:solidFill>
              </a:rPr>
              <a:t>IOP Program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508000" y="4019550"/>
            <a:ext cx="1293813" cy="323850"/>
          </a:xfrm>
          <a:prstGeom prst="rect">
            <a:avLst/>
          </a:prstGeom>
          <a:solidFill>
            <a:srgbClr val="FFFF99"/>
          </a:solidFill>
          <a:ln w="1905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b="1">
                <a:solidFill>
                  <a:srgbClr val="A50021"/>
                </a:solidFill>
              </a:rPr>
              <a:t>CPU Program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0" y="990600"/>
            <a:ext cx="8686800" cy="5486400"/>
          </a:xfrm>
        </p:spPr>
        <p:txBody>
          <a:bodyPr/>
          <a:lstStyle/>
          <a:p>
            <a:pPr lvl="1"/>
            <a:r>
              <a:rPr lang="en-US" altLang="ko-KR"/>
              <a:t>IBM 370 I/O Channel</a:t>
            </a:r>
          </a:p>
          <a:p>
            <a:pPr lvl="2"/>
            <a:r>
              <a:rPr lang="en-US" altLang="ko-KR" b="1">
                <a:solidFill>
                  <a:schemeClr val="accent1"/>
                </a:solidFill>
              </a:rPr>
              <a:t>Channel</a:t>
            </a:r>
            <a:r>
              <a:rPr lang="en-US" altLang="ko-KR"/>
              <a:t> = </a:t>
            </a:r>
            <a:r>
              <a:rPr lang="en-US" altLang="ko-KR" b="1">
                <a:solidFill>
                  <a:schemeClr val="accent1"/>
                </a:solidFill>
              </a:rPr>
              <a:t>I/O Processor</a:t>
            </a:r>
            <a:r>
              <a:rPr lang="en-US" altLang="ko-KR"/>
              <a:t> in IBM 370 computer</a:t>
            </a:r>
          </a:p>
          <a:p>
            <a:pPr lvl="2"/>
            <a:r>
              <a:rPr lang="en-US" altLang="ko-KR"/>
              <a:t>Three types of channel</a:t>
            </a:r>
          </a:p>
          <a:p>
            <a:pPr lvl="3"/>
            <a:r>
              <a:rPr lang="en-US" altLang="ko-KR"/>
              <a:t>1) Multiplexer channel : slow-medium speed device, operating with a number of I/O devices simultaneously</a:t>
            </a:r>
          </a:p>
          <a:p>
            <a:pPr lvl="3"/>
            <a:r>
              <a:rPr lang="en-US" altLang="ko-KR"/>
              <a:t>2) Selector channel : high-speed device, one I/O operation at a time</a:t>
            </a:r>
          </a:p>
          <a:p>
            <a:pPr lvl="3"/>
            <a:r>
              <a:rPr lang="en-US" altLang="ko-KR"/>
              <a:t>3) Block-Multiplexer channel : 1) + 2) </a:t>
            </a:r>
          </a:p>
          <a:p>
            <a:pPr lvl="2"/>
            <a:r>
              <a:rPr lang="en-US" altLang="ko-KR"/>
              <a:t>I/O instruction format : </a:t>
            </a:r>
            <a:r>
              <a:rPr lang="en-US" altLang="ko-KR" b="1" i="1">
                <a:solidFill>
                  <a:srgbClr val="FF00FF"/>
                </a:solidFill>
              </a:rPr>
              <a:t>Fig. 11-21(a)</a:t>
            </a:r>
            <a:endParaRPr lang="en-US" altLang="ko-KR"/>
          </a:p>
          <a:p>
            <a:pPr lvl="3"/>
            <a:r>
              <a:rPr lang="en-US" altLang="ko-KR"/>
              <a:t>Operation code : 8 </a:t>
            </a:r>
            <a:r>
              <a:rPr lang="ko-KR" altLang="en-US"/>
              <a:t>개 </a:t>
            </a:r>
          </a:p>
          <a:p>
            <a:pPr lvl="4"/>
            <a:r>
              <a:rPr lang="en-US" altLang="ko-KR"/>
              <a:t>Start I/O, Start I/O fast release (</a:t>
            </a:r>
            <a:r>
              <a:rPr lang="en-US" altLang="ko-KR" i="1">
                <a:solidFill>
                  <a:srgbClr val="CC9900"/>
                </a:solidFill>
              </a:rPr>
              <a:t>less CPU time</a:t>
            </a:r>
            <a:r>
              <a:rPr lang="en-US" altLang="ko-KR"/>
              <a:t>), 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/>
              <a:t>     Test I/O, Clear I/O, Halt I/O, Halt device, 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/>
              <a:t>     Test channel, Store channel ID</a:t>
            </a:r>
          </a:p>
          <a:p>
            <a:pPr lvl="2"/>
            <a:r>
              <a:rPr lang="en-US" altLang="ko-KR"/>
              <a:t>Channel Status Word : </a:t>
            </a:r>
            <a:r>
              <a:rPr lang="en-US" altLang="ko-KR" b="1" i="1">
                <a:solidFill>
                  <a:srgbClr val="FF00FF"/>
                </a:solidFill>
              </a:rPr>
              <a:t>Fig. 11-21(b)</a:t>
            </a:r>
            <a:endParaRPr lang="en-US" altLang="ko-KR"/>
          </a:p>
          <a:p>
            <a:pPr lvl="3"/>
            <a:r>
              <a:rPr lang="en-US" altLang="ko-KR"/>
              <a:t>Always stored in </a:t>
            </a:r>
            <a:r>
              <a:rPr lang="en-US" altLang="ko-KR" b="1">
                <a:solidFill>
                  <a:schemeClr val="accent1"/>
                </a:solidFill>
              </a:rPr>
              <a:t>Address 64 in memory</a:t>
            </a:r>
            <a:endParaRPr lang="en-US" altLang="ko-KR"/>
          </a:p>
          <a:p>
            <a:pPr lvl="3"/>
            <a:r>
              <a:rPr lang="en-US" altLang="ko-KR"/>
              <a:t>Key : Protection used to prevent unauthorized </a:t>
            </a:r>
          </a:p>
          <a:p>
            <a:pPr lvl="3">
              <a:buFontTx/>
              <a:buNone/>
            </a:pPr>
            <a:r>
              <a:rPr lang="en-US" altLang="ko-KR"/>
              <a:t>              access </a:t>
            </a:r>
          </a:p>
          <a:p>
            <a:pPr lvl="3"/>
            <a:r>
              <a:rPr lang="en-US" altLang="ko-KR"/>
              <a:t>Address : Last </a:t>
            </a:r>
            <a:r>
              <a:rPr lang="en-US" altLang="ko-KR">
                <a:solidFill>
                  <a:schemeClr val="accent1"/>
                </a:solidFill>
              </a:rPr>
              <a:t>channel command word</a:t>
            </a:r>
            <a:r>
              <a:rPr lang="en-US" altLang="ko-KR"/>
              <a:t> address </a:t>
            </a:r>
          </a:p>
          <a:p>
            <a:pPr lvl="3">
              <a:buFontTx/>
              <a:buNone/>
            </a:pPr>
            <a:r>
              <a:rPr lang="en-US" altLang="ko-KR"/>
              <a:t>                      used by channel</a:t>
            </a:r>
          </a:p>
          <a:p>
            <a:pPr lvl="3"/>
            <a:r>
              <a:rPr lang="en-US" altLang="ko-KR"/>
              <a:t>Count : 0 (</a:t>
            </a:r>
            <a:r>
              <a:rPr lang="en-US" altLang="ko-KR" i="1">
                <a:solidFill>
                  <a:srgbClr val="CC9900"/>
                </a:solidFill>
              </a:rPr>
              <a:t>if successful transfer</a:t>
            </a:r>
            <a:r>
              <a:rPr lang="en-US" altLang="ko-KR"/>
              <a:t>)</a:t>
            </a:r>
          </a:p>
          <a:p>
            <a:pPr lvl="4"/>
            <a:endParaRPr lang="en-US" altLang="ko-KR"/>
          </a:p>
          <a:p>
            <a:pPr lvl="2"/>
            <a:endParaRPr lang="ko-KR" altLang="ko-KR"/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5410200" y="3298825"/>
          <a:ext cx="3424238" cy="2797175"/>
        </p:xfrm>
        <a:graphic>
          <a:graphicData uri="http://schemas.openxmlformats.org/presentationml/2006/ole">
            <p:oleObj spid="_x0000_s27652" name="VISIO" r:id="rId3" imgW="4780080" imgH="3894120" progId="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-457200" y="990600"/>
            <a:ext cx="8686800" cy="5486400"/>
          </a:xfrm>
        </p:spPr>
        <p:txBody>
          <a:bodyPr/>
          <a:lstStyle/>
          <a:p>
            <a:pPr lvl="2"/>
            <a:r>
              <a:rPr lang="en-US" altLang="ko-KR"/>
              <a:t>Channel Status Word : </a:t>
            </a:r>
            <a:r>
              <a:rPr lang="en-US" altLang="ko-KR" b="1" i="1">
                <a:solidFill>
                  <a:srgbClr val="FF00FF"/>
                </a:solidFill>
              </a:rPr>
              <a:t>Fig. 11-21(c)</a:t>
            </a:r>
            <a:endParaRPr lang="en-US" altLang="ko-KR"/>
          </a:p>
          <a:p>
            <a:pPr lvl="3"/>
            <a:r>
              <a:rPr lang="en-US" altLang="ko-KR"/>
              <a:t>Always stored in </a:t>
            </a:r>
            <a:r>
              <a:rPr lang="en-US" altLang="ko-KR" b="1">
                <a:solidFill>
                  <a:schemeClr val="accent1"/>
                </a:solidFill>
              </a:rPr>
              <a:t>Address 72 in memory</a:t>
            </a:r>
            <a:endParaRPr lang="en-US" altLang="ko-KR"/>
          </a:p>
          <a:p>
            <a:pPr lvl="3"/>
            <a:r>
              <a:rPr lang="en-US" altLang="ko-KR"/>
              <a:t>Command Code</a:t>
            </a:r>
          </a:p>
          <a:p>
            <a:pPr lvl="4"/>
            <a:r>
              <a:rPr lang="en-US" altLang="ko-KR"/>
              <a:t>Write : transfer data from memory to I/O device</a:t>
            </a:r>
          </a:p>
          <a:p>
            <a:pPr lvl="4"/>
            <a:r>
              <a:rPr lang="en-US" altLang="ko-KR"/>
              <a:t>Read : transfer data I/O device to memory</a:t>
            </a:r>
          </a:p>
          <a:p>
            <a:pPr lvl="4"/>
            <a:r>
              <a:rPr lang="en-US" altLang="ko-KR"/>
              <a:t>Read backwards : read magnetic tape with tape moving backward</a:t>
            </a:r>
          </a:p>
          <a:p>
            <a:pPr lvl="4"/>
            <a:r>
              <a:rPr lang="en-US" altLang="ko-KR"/>
              <a:t>Control : rewinding of tape, positioning a disk-access mechanism (</a:t>
            </a:r>
            <a:r>
              <a:rPr lang="en-US" altLang="ko-KR" i="1">
                <a:solidFill>
                  <a:srgbClr val="CC9900"/>
                </a:solidFill>
              </a:rPr>
              <a:t>HDD head control</a:t>
            </a:r>
            <a:r>
              <a:rPr lang="en-US" altLang="ko-KR"/>
              <a:t>)</a:t>
            </a:r>
          </a:p>
          <a:p>
            <a:pPr lvl="4"/>
            <a:r>
              <a:rPr lang="en-US" altLang="ko-KR"/>
              <a:t>Sense : inform the channel status word to the address 64 (</a:t>
            </a:r>
            <a:r>
              <a:rPr lang="en-US" altLang="ko-KR" i="1">
                <a:solidFill>
                  <a:srgbClr val="CC9900"/>
                </a:solidFill>
              </a:rPr>
              <a:t>Status Read</a:t>
            </a:r>
            <a:r>
              <a:rPr lang="en-US" altLang="ko-KR"/>
              <a:t>)  </a:t>
            </a:r>
          </a:p>
          <a:p>
            <a:pPr lvl="4"/>
            <a:r>
              <a:rPr lang="en-US" altLang="ko-KR"/>
              <a:t>Transfer in channel : channel jump command (</a:t>
            </a:r>
            <a:r>
              <a:rPr lang="en-US" altLang="ko-KR" i="1">
                <a:solidFill>
                  <a:srgbClr val="CC9900"/>
                </a:solidFill>
              </a:rPr>
              <a:t>Channel change</a:t>
            </a:r>
            <a:r>
              <a:rPr lang="en-US" altLang="ko-KR"/>
              <a:t>)</a:t>
            </a:r>
            <a:endParaRPr lang="en-US" altLang="ko-KR" sz="900"/>
          </a:p>
          <a:p>
            <a:pPr lvl="3"/>
            <a:r>
              <a:rPr lang="en-US" altLang="ko-KR"/>
              <a:t>Flags </a:t>
            </a:r>
          </a:p>
          <a:p>
            <a:pPr lvl="4"/>
            <a:r>
              <a:rPr lang="en-US" altLang="ko-KR"/>
              <a:t>100000 : data chaining (</a:t>
            </a:r>
            <a:r>
              <a:rPr lang="en-US" altLang="ko-KR" i="1">
                <a:solidFill>
                  <a:srgbClr val="CC9900"/>
                </a:solidFill>
              </a:rPr>
              <a:t>same record</a:t>
            </a:r>
            <a:r>
              <a:rPr lang="en-US" altLang="ko-KR"/>
              <a:t>)</a:t>
            </a:r>
          </a:p>
          <a:p>
            <a:pPr lvl="4"/>
            <a:r>
              <a:rPr lang="en-US" altLang="ko-KR"/>
              <a:t>010000 : command chaining (</a:t>
            </a:r>
            <a:r>
              <a:rPr lang="en-US" altLang="ko-KR" i="1">
                <a:solidFill>
                  <a:srgbClr val="CC9900"/>
                </a:solidFill>
              </a:rPr>
              <a:t>same device</a:t>
            </a:r>
            <a:r>
              <a:rPr lang="en-US" altLang="ko-KR"/>
              <a:t>)</a:t>
            </a:r>
          </a:p>
          <a:p>
            <a:pPr lvl="4"/>
            <a:r>
              <a:rPr lang="en-US" altLang="ko-KR"/>
              <a:t>000000 : separate record,and End of I/O operation</a:t>
            </a:r>
          </a:p>
          <a:p>
            <a:pPr lvl="2"/>
            <a:r>
              <a:rPr lang="en-US" altLang="ko-KR"/>
              <a:t>Example of a channel program : </a:t>
            </a:r>
            <a:r>
              <a:rPr lang="en-US" altLang="ko-KR" b="1" i="1">
                <a:solidFill>
                  <a:srgbClr val="FF00FF"/>
                </a:solidFill>
              </a:rPr>
              <a:t>Tab. 11-3</a:t>
            </a:r>
          </a:p>
          <a:p>
            <a:endParaRPr lang="ko-KR" altLang="en-US"/>
          </a:p>
          <a:p>
            <a:endParaRPr lang="ko-KR" altLang="en-US"/>
          </a:p>
          <a:p>
            <a:endParaRPr lang="ko-KR" altLang="en-US"/>
          </a:p>
        </p:txBody>
      </p:sp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914400" y="4648200"/>
          <a:ext cx="3581400" cy="1219200"/>
        </p:xfrm>
        <a:graphic>
          <a:graphicData uri="http://schemas.openxmlformats.org/presentationml/2006/ole">
            <p:oleObj spid="_x0000_s28678" name="워크시트" r:id="rId3" imgW="3333600" imgH="888480" progId="Excel.Sheet.8">
              <p:embed/>
            </p:oleObj>
          </a:graphicData>
        </a:graphic>
      </p:graphicFrame>
      <p:grpSp>
        <p:nvGrpSpPr>
          <p:cNvPr id="28679" name="Group 7"/>
          <p:cNvGrpSpPr>
            <a:grpSpLocks/>
          </p:cNvGrpSpPr>
          <p:nvPr/>
        </p:nvGrpSpPr>
        <p:grpSpPr bwMode="auto">
          <a:xfrm>
            <a:off x="4800600" y="3890963"/>
            <a:ext cx="4197350" cy="2433637"/>
            <a:chOff x="908" y="1056"/>
            <a:chExt cx="3076" cy="1680"/>
          </a:xfrm>
        </p:grpSpPr>
        <p:grpSp>
          <p:nvGrpSpPr>
            <p:cNvPr id="28680" name="Group 8"/>
            <p:cNvGrpSpPr>
              <a:grpSpLocks/>
            </p:cNvGrpSpPr>
            <p:nvPr/>
          </p:nvGrpSpPr>
          <p:grpSpPr bwMode="auto">
            <a:xfrm>
              <a:off x="908" y="1344"/>
              <a:ext cx="3076" cy="1392"/>
              <a:chOff x="908" y="1344"/>
              <a:chExt cx="3076" cy="1392"/>
            </a:xfrm>
          </p:grpSpPr>
          <p:grpSp>
            <p:nvGrpSpPr>
              <p:cNvPr id="28681" name="Group 9"/>
              <p:cNvGrpSpPr>
                <a:grpSpLocks/>
              </p:cNvGrpSpPr>
              <p:nvPr/>
            </p:nvGrpSpPr>
            <p:grpSpPr bwMode="auto">
              <a:xfrm>
                <a:off x="908" y="1344"/>
                <a:ext cx="1226" cy="1392"/>
                <a:chOff x="908" y="1344"/>
                <a:chExt cx="1226" cy="1392"/>
              </a:xfrm>
            </p:grpSpPr>
            <p:grpSp>
              <p:nvGrpSpPr>
                <p:cNvPr id="28682" name="Group 10"/>
                <p:cNvGrpSpPr>
                  <a:grpSpLocks/>
                </p:cNvGrpSpPr>
                <p:nvPr/>
              </p:nvGrpSpPr>
              <p:grpSpPr bwMode="auto">
                <a:xfrm>
                  <a:off x="1248" y="1344"/>
                  <a:ext cx="624" cy="1392"/>
                  <a:chOff x="1248" y="1344"/>
                  <a:chExt cx="624" cy="1392"/>
                </a:xfrm>
              </p:grpSpPr>
              <p:sp>
                <p:nvSpPr>
                  <p:cNvPr id="2868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1344"/>
                    <a:ext cx="0" cy="1392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872" y="1344"/>
                    <a:ext cx="0" cy="1392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5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1440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6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1584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7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1824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8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2064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9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2304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1248" y="2448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869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908" y="1396"/>
                  <a:ext cx="396" cy="123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chemeClr val="accent1"/>
                      </a:solidFill>
                    </a:rPr>
                    <a:t>3000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chemeClr val="accent1"/>
                      </a:solidFill>
                    </a:rPr>
                    <a:t>4000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chemeClr val="accent1"/>
                      </a:solidFill>
                    </a:rPr>
                    <a:t>6000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8692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1869" y="1441"/>
                  <a:ext cx="265" cy="123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rgbClr val="333399"/>
                      </a:solidFill>
                    </a:rPr>
                    <a:t>40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rgbClr val="333399"/>
                      </a:solidFill>
                    </a:rPr>
                    <a:t>60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  <a:p>
                  <a:pPr eaLnBrk="1" latinLnBrk="1" hangingPunct="1">
                    <a:lnSpc>
                      <a:spcPct val="80000"/>
                    </a:lnSpc>
                  </a:pPr>
                  <a:r>
                    <a:rPr kumimoji="1" lang="ko-KR" altLang="en-US" b="1">
                      <a:solidFill>
                        <a:srgbClr val="333399"/>
                      </a:solidFill>
                    </a:rPr>
                    <a:t>20</a:t>
                  </a:r>
                </a:p>
                <a:p>
                  <a:pPr eaLnBrk="1" latinLnBrk="1" hangingPunct="1">
                    <a:lnSpc>
                      <a:spcPct val="80000"/>
                    </a:lnSpc>
                  </a:pPr>
                  <a:endParaRPr kumimoji="1" lang="ko-KR" altLang="en-US" b="1">
                    <a:solidFill>
                      <a:srgbClr val="333399"/>
                    </a:solidFill>
                  </a:endParaRPr>
                </a:p>
              </p:txBody>
            </p:sp>
          </p:grpSp>
          <p:grpSp>
            <p:nvGrpSpPr>
              <p:cNvPr id="28693" name="Group 21"/>
              <p:cNvGrpSpPr>
                <a:grpSpLocks/>
              </p:cNvGrpSpPr>
              <p:nvPr/>
            </p:nvGrpSpPr>
            <p:grpSpPr bwMode="auto">
              <a:xfrm>
                <a:off x="2928" y="1538"/>
                <a:ext cx="1056" cy="1121"/>
                <a:chOff x="2880" y="1538"/>
                <a:chExt cx="1056" cy="1121"/>
              </a:xfrm>
            </p:grpSpPr>
            <p:grpSp>
              <p:nvGrpSpPr>
                <p:cNvPr id="28694" name="Group 22"/>
                <p:cNvGrpSpPr>
                  <a:grpSpLocks/>
                </p:cNvGrpSpPr>
                <p:nvPr/>
              </p:nvGrpSpPr>
              <p:grpSpPr bwMode="auto">
                <a:xfrm>
                  <a:off x="2880" y="1584"/>
                  <a:ext cx="1056" cy="1008"/>
                  <a:chOff x="2880" y="1584"/>
                  <a:chExt cx="1056" cy="1008"/>
                </a:xfrm>
              </p:grpSpPr>
              <p:sp>
                <p:nvSpPr>
                  <p:cNvPr id="28695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1680"/>
                    <a:ext cx="864" cy="816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584"/>
                    <a:ext cx="1056" cy="1008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632"/>
                    <a:ext cx="48" cy="96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8" name="Line 2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00" y="1632"/>
                    <a:ext cx="48" cy="96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9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24" y="2352"/>
                    <a:ext cx="48" cy="96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70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2352"/>
                    <a:ext cx="48" cy="96"/>
                  </a:xfrm>
                  <a:prstGeom prst="line">
                    <a:avLst/>
                  </a:prstGeom>
                  <a:noFill/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701" name="Group 29"/>
                <p:cNvGrpSpPr>
                  <a:grpSpLocks/>
                </p:cNvGrpSpPr>
                <p:nvPr/>
              </p:nvGrpSpPr>
              <p:grpSpPr bwMode="auto">
                <a:xfrm>
                  <a:off x="3273" y="1538"/>
                  <a:ext cx="304" cy="1121"/>
                  <a:chOff x="3273" y="1538"/>
                  <a:chExt cx="304" cy="1121"/>
                </a:xfrm>
              </p:grpSpPr>
              <p:sp>
                <p:nvSpPr>
                  <p:cNvPr id="28702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3273" y="1538"/>
                    <a:ext cx="265" cy="211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latinLnBrk="1" hangingPunct="1"/>
                    <a:r>
                      <a:rPr kumimoji="1" lang="ko-KR" altLang="en-US" b="1">
                        <a:solidFill>
                          <a:srgbClr val="333399"/>
                        </a:solidFill>
                      </a:rPr>
                      <a:t>40</a:t>
                    </a:r>
                  </a:p>
                </p:txBody>
              </p:sp>
              <p:sp>
                <p:nvSpPr>
                  <p:cNvPr id="2870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311" y="2449"/>
                    <a:ext cx="266" cy="2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latinLnBrk="1" hangingPunct="1"/>
                    <a:r>
                      <a:rPr kumimoji="1" lang="ko-KR" altLang="en-US" b="1">
                        <a:solidFill>
                          <a:srgbClr val="333399"/>
                        </a:solidFill>
                      </a:rPr>
                      <a:t>80</a:t>
                    </a:r>
                  </a:p>
                </p:txBody>
              </p:sp>
            </p:grpSp>
          </p:grpSp>
          <p:sp>
            <p:nvSpPr>
              <p:cNvPr id="28704" name="Freeform 32"/>
              <p:cNvSpPr>
                <a:spLocks/>
              </p:cNvSpPr>
              <p:nvPr/>
            </p:nvSpPr>
            <p:spPr bwMode="auto">
              <a:xfrm>
                <a:off x="2112" y="1480"/>
                <a:ext cx="1248" cy="10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92" y="8"/>
                  </a:cxn>
                  <a:cxn ang="0">
                    <a:pos x="720" y="56"/>
                  </a:cxn>
                  <a:cxn ang="0">
                    <a:pos x="1248" y="104"/>
                  </a:cxn>
                </a:cxnLst>
                <a:rect l="0" t="0" r="r" b="b"/>
                <a:pathLst>
                  <a:path w="1248" h="104">
                    <a:moveTo>
                      <a:pt x="0" y="8"/>
                    </a:moveTo>
                    <a:cubicBezTo>
                      <a:pt x="36" y="4"/>
                      <a:pt x="72" y="0"/>
                      <a:pt x="192" y="8"/>
                    </a:cubicBezTo>
                    <a:cubicBezTo>
                      <a:pt x="312" y="16"/>
                      <a:pt x="544" y="40"/>
                      <a:pt x="720" y="56"/>
                    </a:cubicBezTo>
                    <a:cubicBezTo>
                      <a:pt x="896" y="72"/>
                      <a:pt x="1072" y="88"/>
                      <a:pt x="1248" y="104"/>
                    </a:cubicBezTo>
                  </a:path>
                </a:pathLst>
              </a:custGeom>
              <a:noFill/>
              <a:ln w="25400" cap="flat" cmpd="sng">
                <a:solidFill>
                  <a:srgbClr val="FF6600"/>
                </a:solidFill>
                <a:prstDash val="solid"/>
                <a:round/>
                <a:headEnd type="diamond" w="med" len="med"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5" name="AutoShape 33"/>
              <p:cNvSpPr>
                <a:spLocks/>
              </p:cNvSpPr>
              <p:nvPr/>
            </p:nvSpPr>
            <p:spPr bwMode="auto">
              <a:xfrm>
                <a:off x="2064" y="1920"/>
                <a:ext cx="96" cy="480"/>
              </a:xfrm>
              <a:prstGeom prst="rightBrace">
                <a:avLst>
                  <a:gd name="adj1" fmla="val 41667"/>
                  <a:gd name="adj2" fmla="val 50000"/>
                </a:avLst>
              </a:prstGeom>
              <a:noFill/>
              <a:ln w="41275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6" name="Rectangle 34"/>
              <p:cNvSpPr>
                <a:spLocks noChangeArrowheads="1"/>
              </p:cNvSpPr>
              <p:nvPr/>
            </p:nvSpPr>
            <p:spPr bwMode="auto">
              <a:xfrm>
                <a:off x="2173" y="2064"/>
                <a:ext cx="209" cy="211"/>
              </a:xfrm>
              <a:prstGeom prst="rect">
                <a:avLst/>
              </a:prstGeom>
              <a:solidFill>
                <a:srgbClr val="00FFFF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latinLnBrk="1" hangingPunct="1"/>
                <a:r>
                  <a:rPr kumimoji="1" lang="ko-KR" altLang="en-US" b="1">
                    <a:solidFill>
                      <a:schemeClr val="accent1"/>
                    </a:solidFill>
                  </a:rPr>
                  <a:t>+</a:t>
                </a:r>
              </a:p>
            </p:txBody>
          </p:sp>
          <p:sp>
            <p:nvSpPr>
              <p:cNvPr id="28707" name="Freeform 35"/>
              <p:cNvSpPr>
                <a:spLocks/>
              </p:cNvSpPr>
              <p:nvPr/>
            </p:nvSpPr>
            <p:spPr bwMode="auto">
              <a:xfrm>
                <a:off x="2448" y="2152"/>
                <a:ext cx="816" cy="456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240" y="56"/>
                  </a:cxn>
                  <a:cxn ang="0">
                    <a:pos x="432" y="344"/>
                  </a:cxn>
                  <a:cxn ang="0">
                    <a:pos x="624" y="440"/>
                  </a:cxn>
                  <a:cxn ang="0">
                    <a:pos x="816" y="440"/>
                  </a:cxn>
                </a:cxnLst>
                <a:rect l="0" t="0" r="r" b="b"/>
                <a:pathLst>
                  <a:path w="816" h="456">
                    <a:moveTo>
                      <a:pt x="0" y="8"/>
                    </a:moveTo>
                    <a:cubicBezTo>
                      <a:pt x="84" y="4"/>
                      <a:pt x="168" y="0"/>
                      <a:pt x="240" y="56"/>
                    </a:cubicBezTo>
                    <a:cubicBezTo>
                      <a:pt x="312" y="112"/>
                      <a:pt x="368" y="280"/>
                      <a:pt x="432" y="344"/>
                    </a:cubicBezTo>
                    <a:cubicBezTo>
                      <a:pt x="496" y="408"/>
                      <a:pt x="560" y="424"/>
                      <a:pt x="624" y="440"/>
                    </a:cubicBezTo>
                    <a:cubicBezTo>
                      <a:pt x="688" y="456"/>
                      <a:pt x="752" y="448"/>
                      <a:pt x="816" y="440"/>
                    </a:cubicBezTo>
                  </a:path>
                </a:pathLst>
              </a:custGeom>
              <a:noFill/>
              <a:ln w="28575" cap="flat" cmpd="sng">
                <a:solidFill>
                  <a:srgbClr val="FF6600"/>
                </a:solidFill>
                <a:prstDash val="solid"/>
                <a:round/>
                <a:headEnd type="diamond" w="med" len="med"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8708" name="Rectangle 36"/>
            <p:cNvSpPr>
              <a:spLocks noChangeArrowheads="1"/>
            </p:cNvSpPr>
            <p:nvPr/>
          </p:nvSpPr>
          <p:spPr bwMode="auto">
            <a:xfrm>
              <a:off x="3216" y="1056"/>
              <a:ext cx="457" cy="232"/>
            </a:xfrm>
            <a:prstGeom prst="rect">
              <a:avLst/>
            </a:prstGeom>
            <a:solidFill>
              <a:srgbClr val="FFCC99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latinLnBrk="1" hangingPunct="1"/>
              <a:r>
                <a:rPr kumimoji="1" lang="en-US" altLang="ko-KR" sz="1600" b="1">
                  <a:solidFill>
                    <a:srgbClr val="333399"/>
                  </a:solidFill>
                </a:rPr>
                <a:t>Tape</a:t>
              </a:r>
            </a:p>
          </p:txBody>
        </p:sp>
        <p:sp>
          <p:nvSpPr>
            <p:cNvPr id="28709" name="Rectangle 37"/>
            <p:cNvSpPr>
              <a:spLocks noChangeArrowheads="1"/>
            </p:cNvSpPr>
            <p:nvPr/>
          </p:nvSpPr>
          <p:spPr bwMode="auto">
            <a:xfrm>
              <a:off x="1247" y="1056"/>
              <a:ext cx="681" cy="232"/>
            </a:xfrm>
            <a:prstGeom prst="rect">
              <a:avLst/>
            </a:prstGeom>
            <a:solidFill>
              <a:srgbClr val="FFCC99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latinLnBrk="1" hangingPunct="1"/>
              <a:r>
                <a:rPr kumimoji="1" lang="en-US" altLang="ko-KR" sz="1600" b="1">
                  <a:solidFill>
                    <a:srgbClr val="333399"/>
                  </a:solidFill>
                </a:rPr>
                <a:t>Memory</a:t>
              </a:r>
            </a:p>
          </p:txBody>
        </p:sp>
      </p:grpSp>
      <p:sp>
        <p:nvSpPr>
          <p:cNvPr id="28710" name="AutoShape 38"/>
          <p:cNvSpPr>
            <a:spLocks noChangeArrowheads="1"/>
          </p:cNvSpPr>
          <p:nvPr/>
        </p:nvSpPr>
        <p:spPr bwMode="auto">
          <a:xfrm>
            <a:off x="6324600" y="6019800"/>
            <a:ext cx="1066800" cy="457200"/>
          </a:xfrm>
          <a:prstGeom prst="wedgeRoundRectCallout">
            <a:avLst>
              <a:gd name="adj1" fmla="val 81995"/>
              <a:gd name="adj2" fmla="val -25694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Same record</a:t>
            </a:r>
          </a:p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same device</a:t>
            </a:r>
          </a:p>
        </p:txBody>
      </p:sp>
      <p:sp>
        <p:nvSpPr>
          <p:cNvPr id="28711" name="AutoShape 39"/>
          <p:cNvSpPr>
            <a:spLocks noChangeArrowheads="1"/>
          </p:cNvSpPr>
          <p:nvPr/>
        </p:nvSpPr>
        <p:spPr bwMode="auto">
          <a:xfrm>
            <a:off x="6553200" y="3962400"/>
            <a:ext cx="1219200" cy="457200"/>
          </a:xfrm>
          <a:prstGeom prst="wedgeRoundRectCallout">
            <a:avLst>
              <a:gd name="adj1" fmla="val 59245"/>
              <a:gd name="adj2" fmla="val 85069"/>
              <a:gd name="adj3" fmla="val 16667"/>
            </a:avLst>
          </a:prstGeom>
          <a:solidFill>
            <a:srgbClr val="FF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Separate record</a:t>
            </a:r>
          </a:p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same device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533400" y="1143000"/>
            <a:ext cx="8686800" cy="3505200"/>
          </a:xfrm>
        </p:spPr>
        <p:txBody>
          <a:bodyPr/>
          <a:lstStyle/>
          <a:p>
            <a:pPr lvl="2"/>
            <a:r>
              <a:rPr lang="en-US" altLang="ko-KR"/>
              <a:t>Location of information in the IBM 370 : </a:t>
            </a:r>
            <a:r>
              <a:rPr lang="en-US" altLang="ko-KR" b="1" i="1">
                <a:solidFill>
                  <a:srgbClr val="FF00FF"/>
                </a:solidFill>
              </a:rPr>
              <a:t>Fig. 11-22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   </a:t>
            </a:r>
            <a:r>
              <a:rPr lang="en-US" altLang="ko-KR" sz="1400" b="1"/>
              <a:t>Address 72</a:t>
            </a:r>
            <a:r>
              <a:rPr lang="en-US" altLang="ko-KR" sz="1400">
                <a:solidFill>
                  <a:schemeClr val="accent2"/>
                </a:solidFill>
              </a:rPr>
              <a:t> </a:t>
            </a:r>
            <a:r>
              <a:rPr lang="ko-KR" altLang="en-US" sz="1400">
                <a:solidFill>
                  <a:schemeClr val="accent2"/>
                </a:solidFill>
              </a:rPr>
              <a:t>에 </a:t>
            </a:r>
            <a:r>
              <a:rPr lang="en-US" altLang="ko-KR" sz="1400">
                <a:solidFill>
                  <a:schemeClr val="accent2"/>
                </a:solidFill>
              </a:rPr>
              <a:t>I/O channel program</a:t>
            </a:r>
            <a:r>
              <a:rPr lang="ko-KR" altLang="en-US" sz="1400">
                <a:solidFill>
                  <a:schemeClr val="accent2"/>
                </a:solidFill>
              </a:rPr>
              <a:t>의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400">
                <a:solidFill>
                  <a:schemeClr val="accent2"/>
                </a:solidFill>
              </a:rPr>
              <a:t>      </a:t>
            </a:r>
            <a:r>
              <a:rPr lang="ko-KR" altLang="en-US">
                <a:solidFill>
                  <a:schemeClr val="accent2"/>
                </a:solidFill>
              </a:rPr>
              <a:t> </a:t>
            </a:r>
            <a:r>
              <a:rPr lang="ko-KR" altLang="en-US" sz="1400">
                <a:solidFill>
                  <a:schemeClr val="accent2"/>
                </a:solidFill>
              </a:rPr>
              <a:t>시작 </a:t>
            </a:r>
            <a:r>
              <a:rPr lang="en-US" altLang="ko-KR" sz="1400">
                <a:solidFill>
                  <a:schemeClr val="accent2"/>
                </a:solidFill>
              </a:rPr>
              <a:t>Address (</a:t>
            </a:r>
            <a:r>
              <a:rPr lang="en-US" altLang="ko-KR" sz="1400" b="1">
                <a:solidFill>
                  <a:schemeClr val="accent1"/>
                </a:solidFill>
              </a:rPr>
              <a:t>xxxx</a:t>
            </a:r>
            <a:r>
              <a:rPr lang="en-US" altLang="ko-KR" sz="1400">
                <a:solidFill>
                  <a:schemeClr val="accent2"/>
                </a:solidFill>
              </a:rPr>
              <a:t>) </a:t>
            </a:r>
            <a:r>
              <a:rPr lang="ko-KR" altLang="en-US" sz="1400">
                <a:solidFill>
                  <a:schemeClr val="accent2"/>
                </a:solidFill>
              </a:rPr>
              <a:t>를 미리 설정</a:t>
            </a:r>
            <a:r>
              <a:rPr lang="ko-KR" altLang="en-US"/>
              <a:t> 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   </a:t>
            </a:r>
            <a:r>
              <a:rPr lang="en-US" altLang="ko-KR" sz="1400">
                <a:solidFill>
                  <a:schemeClr val="accent2"/>
                </a:solidFill>
              </a:rPr>
              <a:t>CPU</a:t>
            </a:r>
            <a:r>
              <a:rPr lang="ko-KR" altLang="en-US" sz="1400">
                <a:solidFill>
                  <a:schemeClr val="accent2"/>
                </a:solidFill>
              </a:rPr>
              <a:t>에 의해 </a:t>
            </a:r>
            <a:r>
              <a:rPr lang="en-US" altLang="ko-KR" sz="1400">
                <a:solidFill>
                  <a:schemeClr val="accent2"/>
                </a:solidFill>
              </a:rPr>
              <a:t>Start I/O </a:t>
            </a:r>
            <a:r>
              <a:rPr lang="ko-KR" altLang="en-US" sz="1400">
                <a:solidFill>
                  <a:schemeClr val="accent2"/>
                </a:solidFill>
              </a:rPr>
              <a:t>명령 실행</a:t>
            </a:r>
            <a:endParaRPr lang="ko-KR" altLang="en-US"/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   </a:t>
            </a:r>
            <a:r>
              <a:rPr lang="en-US" altLang="ko-KR" sz="1400">
                <a:solidFill>
                  <a:schemeClr val="accent2"/>
                </a:solidFill>
              </a:rPr>
              <a:t>I/O channel program</a:t>
            </a:r>
            <a:r>
              <a:rPr lang="ko-KR" altLang="en-US" sz="1400">
                <a:solidFill>
                  <a:schemeClr val="accent2"/>
                </a:solidFill>
              </a:rPr>
              <a:t>이 실행</a:t>
            </a:r>
            <a:endParaRPr lang="ko-KR" altLang="en-US"/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   </a:t>
            </a:r>
            <a:r>
              <a:rPr lang="ko-KR" altLang="en-US" sz="1400">
                <a:solidFill>
                  <a:schemeClr val="accent2"/>
                </a:solidFill>
              </a:rPr>
              <a:t>실행 결과를 </a:t>
            </a:r>
            <a:r>
              <a:rPr lang="en-US" altLang="ko-KR" sz="1400" b="1"/>
              <a:t>Address 64</a:t>
            </a:r>
            <a:r>
              <a:rPr lang="ko-KR" altLang="en-US" sz="1400">
                <a:solidFill>
                  <a:schemeClr val="accent2"/>
                </a:solidFill>
              </a:rPr>
              <a:t>에 저장</a:t>
            </a:r>
            <a:endParaRPr lang="ko-KR" altLang="ko-KR"/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5334000" y="1371600"/>
          <a:ext cx="3230563" cy="4951413"/>
        </p:xfrm>
        <a:graphic>
          <a:graphicData uri="http://schemas.openxmlformats.org/presentationml/2006/ole">
            <p:oleObj spid="_x0000_s29700" name="VISIO" r:id="rId3" imgW="5139000" imgH="8196480" progId="">
              <p:embed/>
            </p:oleObj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638800" y="2528888"/>
            <a:ext cx="388938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638800" y="4738688"/>
            <a:ext cx="388938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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5638800" y="3519488"/>
            <a:ext cx="388938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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5638800" y="1995488"/>
            <a:ext cx="388938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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486400" y="3048000"/>
            <a:ext cx="539750" cy="3048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kumimoji="1" lang="en-US" altLang="ko-KR" b="1">
                <a:solidFill>
                  <a:srgbClr val="333399"/>
                </a:solidFill>
              </a:rPr>
              <a:t>xxxx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7613650" y="2667000"/>
            <a:ext cx="539750" cy="3048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kumimoji="1" lang="en-US" altLang="ko-KR" b="1">
                <a:solidFill>
                  <a:srgbClr val="333399"/>
                </a:solidFill>
              </a:rPr>
              <a:t>xxxx</a:t>
            </a:r>
          </a:p>
        </p:txBody>
      </p:sp>
      <p:sp>
        <p:nvSpPr>
          <p:cNvPr id="29707" name="Freeform 11"/>
          <p:cNvSpPr>
            <a:spLocks/>
          </p:cNvSpPr>
          <p:nvPr/>
        </p:nvSpPr>
        <p:spPr bwMode="auto">
          <a:xfrm>
            <a:off x="7626350" y="4760913"/>
            <a:ext cx="603250" cy="381000"/>
          </a:xfrm>
          <a:custGeom>
            <a:avLst/>
            <a:gdLst/>
            <a:ahLst/>
            <a:cxnLst>
              <a:cxn ang="0">
                <a:pos x="163" y="179"/>
              </a:cxn>
              <a:cxn ang="0">
                <a:pos x="0" y="122"/>
              </a:cxn>
              <a:cxn ang="0">
                <a:pos x="74" y="17"/>
              </a:cxn>
              <a:cxn ang="0">
                <a:pos x="196" y="0"/>
              </a:cxn>
              <a:cxn ang="0">
                <a:pos x="432" y="33"/>
              </a:cxn>
              <a:cxn ang="0">
                <a:pos x="423" y="155"/>
              </a:cxn>
              <a:cxn ang="0">
                <a:pos x="228" y="171"/>
              </a:cxn>
              <a:cxn ang="0">
                <a:pos x="163" y="179"/>
              </a:cxn>
            </a:cxnLst>
            <a:rect l="0" t="0" r="r" b="b"/>
            <a:pathLst>
              <a:path w="476" h="188">
                <a:moveTo>
                  <a:pt x="163" y="179"/>
                </a:moveTo>
                <a:cubicBezTo>
                  <a:pt x="107" y="170"/>
                  <a:pt x="20" y="184"/>
                  <a:pt x="0" y="122"/>
                </a:cubicBezTo>
                <a:cubicBezTo>
                  <a:pt x="8" y="62"/>
                  <a:pt x="9" y="31"/>
                  <a:pt x="74" y="17"/>
                </a:cubicBezTo>
                <a:cubicBezTo>
                  <a:pt x="114" y="8"/>
                  <a:pt x="196" y="0"/>
                  <a:pt x="196" y="0"/>
                </a:cubicBezTo>
                <a:cubicBezTo>
                  <a:pt x="283" y="5"/>
                  <a:pt x="352" y="7"/>
                  <a:pt x="432" y="33"/>
                </a:cubicBezTo>
                <a:cubicBezTo>
                  <a:pt x="476" y="63"/>
                  <a:pt x="472" y="127"/>
                  <a:pt x="423" y="155"/>
                </a:cubicBezTo>
                <a:cubicBezTo>
                  <a:pt x="367" y="188"/>
                  <a:pt x="293" y="167"/>
                  <a:pt x="228" y="171"/>
                </a:cubicBezTo>
                <a:cubicBezTo>
                  <a:pt x="206" y="172"/>
                  <a:pt x="185" y="176"/>
                  <a:pt x="163" y="179"/>
                </a:cubicBezTo>
                <a:close/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8" name="Freeform 12"/>
          <p:cNvSpPr>
            <a:spLocks/>
          </p:cNvSpPr>
          <p:nvPr/>
        </p:nvSpPr>
        <p:spPr bwMode="auto">
          <a:xfrm>
            <a:off x="7620000" y="3505200"/>
            <a:ext cx="831850" cy="381000"/>
          </a:xfrm>
          <a:custGeom>
            <a:avLst/>
            <a:gdLst/>
            <a:ahLst/>
            <a:cxnLst>
              <a:cxn ang="0">
                <a:pos x="163" y="179"/>
              </a:cxn>
              <a:cxn ang="0">
                <a:pos x="0" y="122"/>
              </a:cxn>
              <a:cxn ang="0">
                <a:pos x="74" y="17"/>
              </a:cxn>
              <a:cxn ang="0">
                <a:pos x="196" y="0"/>
              </a:cxn>
              <a:cxn ang="0">
                <a:pos x="432" y="33"/>
              </a:cxn>
              <a:cxn ang="0">
                <a:pos x="423" y="155"/>
              </a:cxn>
              <a:cxn ang="0">
                <a:pos x="228" y="171"/>
              </a:cxn>
              <a:cxn ang="0">
                <a:pos x="163" y="179"/>
              </a:cxn>
            </a:cxnLst>
            <a:rect l="0" t="0" r="r" b="b"/>
            <a:pathLst>
              <a:path w="476" h="188">
                <a:moveTo>
                  <a:pt x="163" y="179"/>
                </a:moveTo>
                <a:cubicBezTo>
                  <a:pt x="107" y="170"/>
                  <a:pt x="20" y="184"/>
                  <a:pt x="0" y="122"/>
                </a:cubicBezTo>
                <a:cubicBezTo>
                  <a:pt x="8" y="62"/>
                  <a:pt x="9" y="31"/>
                  <a:pt x="74" y="17"/>
                </a:cubicBezTo>
                <a:cubicBezTo>
                  <a:pt x="114" y="8"/>
                  <a:pt x="196" y="0"/>
                  <a:pt x="196" y="0"/>
                </a:cubicBezTo>
                <a:cubicBezTo>
                  <a:pt x="283" y="5"/>
                  <a:pt x="352" y="7"/>
                  <a:pt x="432" y="33"/>
                </a:cubicBezTo>
                <a:cubicBezTo>
                  <a:pt x="476" y="63"/>
                  <a:pt x="472" y="127"/>
                  <a:pt x="423" y="155"/>
                </a:cubicBezTo>
                <a:cubicBezTo>
                  <a:pt x="367" y="188"/>
                  <a:pt x="293" y="167"/>
                  <a:pt x="228" y="171"/>
                </a:cubicBezTo>
                <a:cubicBezTo>
                  <a:pt x="206" y="172"/>
                  <a:pt x="185" y="176"/>
                  <a:pt x="163" y="179"/>
                </a:cubicBezTo>
                <a:close/>
              </a:path>
            </a:pathLst>
          </a:custGeom>
          <a:noFill/>
          <a:ln w="25400" cap="flat" cmpd="sng">
            <a:solidFill>
              <a:srgbClr val="FF66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3886200" y="1981200"/>
            <a:ext cx="1676400" cy="381000"/>
          </a:xfrm>
          <a:prstGeom prst="rightArrowCallout">
            <a:avLst>
              <a:gd name="adj1" fmla="val 25000"/>
              <a:gd name="adj2" fmla="val 25000"/>
              <a:gd name="adj3" fmla="val 73333"/>
              <a:gd name="adj4" fmla="val 66667"/>
            </a:avLst>
          </a:prstGeom>
          <a:solidFill>
            <a:srgbClr val="FFFF00"/>
          </a:solidFill>
          <a:ln w="317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b="1">
                <a:solidFill>
                  <a:schemeClr val="accent2"/>
                </a:solidFill>
              </a:rPr>
              <a:t>Fig. 11-21(b)</a:t>
            </a: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3886200" y="3505200"/>
            <a:ext cx="1676400" cy="381000"/>
          </a:xfrm>
          <a:prstGeom prst="rightArrowCallout">
            <a:avLst>
              <a:gd name="adj1" fmla="val 25000"/>
              <a:gd name="adj2" fmla="val 25000"/>
              <a:gd name="adj3" fmla="val 73333"/>
              <a:gd name="adj4" fmla="val 66667"/>
            </a:avLst>
          </a:prstGeom>
          <a:solidFill>
            <a:srgbClr val="FFFF00"/>
          </a:solidFill>
          <a:ln w="317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b="1">
                <a:solidFill>
                  <a:schemeClr val="accent2"/>
                </a:solidFill>
              </a:rPr>
              <a:t>Fig. 11-21(a)</a:t>
            </a: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3886200" y="4724400"/>
            <a:ext cx="1676400" cy="381000"/>
          </a:xfrm>
          <a:prstGeom prst="rightArrowCallout">
            <a:avLst>
              <a:gd name="adj1" fmla="val 25000"/>
              <a:gd name="adj2" fmla="val 25000"/>
              <a:gd name="adj3" fmla="val 73333"/>
              <a:gd name="adj4" fmla="val 66667"/>
            </a:avLst>
          </a:prstGeom>
          <a:solidFill>
            <a:srgbClr val="FFFF00"/>
          </a:solidFill>
          <a:ln w="317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 b="1">
                <a:solidFill>
                  <a:schemeClr val="accent2"/>
                </a:solidFill>
              </a:rPr>
              <a:t>Fig. 11-21(c)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4343400" cy="5486400"/>
          </a:xfrm>
        </p:spPr>
        <p:txBody>
          <a:bodyPr/>
          <a:lstStyle/>
          <a:p>
            <a:pPr lvl="1"/>
            <a:r>
              <a:rPr lang="en-US" altLang="ko-KR"/>
              <a:t>Intel 8089 IOP : </a:t>
            </a:r>
            <a:r>
              <a:rPr lang="en-US" altLang="ko-KR" sz="1600" b="1" i="1">
                <a:solidFill>
                  <a:srgbClr val="FF00FF"/>
                </a:solidFill>
              </a:rPr>
              <a:t>Fig. 11-23</a:t>
            </a:r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 </a:t>
            </a:r>
            <a:r>
              <a:rPr lang="en-US" altLang="ko-KR" sz="1400"/>
              <a:t>CPU enables channel attention</a:t>
            </a:r>
            <a:r>
              <a:rPr lang="ko-KR" altLang="en-US"/>
              <a:t> </a:t>
            </a:r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 </a:t>
            </a:r>
            <a:r>
              <a:rPr lang="en-US" altLang="ko-KR" sz="1400"/>
              <a:t>Select one of two channels of 8089</a:t>
            </a:r>
            <a:endParaRPr lang="ko-KR" altLang="en-US"/>
          </a:p>
          <a:p>
            <a:pPr lvl="2">
              <a:buFont typeface="Monotype Sorts" pitchFamily="2" charset="2"/>
              <a:buNone/>
            </a:pPr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 </a:t>
            </a:r>
            <a:r>
              <a:rPr lang="en-US" altLang="ko-KR" sz="1400"/>
              <a:t>8089 gets attention of the CPU by</a:t>
            </a:r>
          </a:p>
          <a:p>
            <a:pPr lvl="2">
              <a:buFont typeface="Monotype Sorts" pitchFamily="2" charset="2"/>
              <a:buNone/>
            </a:pPr>
            <a:r>
              <a:rPr lang="en-US" altLang="ko-KR" sz="1400"/>
              <a:t>     sending an interrupt request</a:t>
            </a:r>
            <a:r>
              <a:rPr lang="en-US" altLang="ko-KR" sz="1400">
                <a:solidFill>
                  <a:schemeClr val="accent2"/>
                </a:solidFill>
              </a:rPr>
              <a:t> </a:t>
            </a:r>
            <a:endParaRPr lang="en-US" altLang="ko-KR"/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228600" y="1371600"/>
          <a:ext cx="4114800" cy="3573463"/>
        </p:xfrm>
        <a:graphic>
          <a:graphicData uri="http://schemas.openxmlformats.org/presentationml/2006/ole">
            <p:oleObj spid="_x0000_s30724" name="VISIO" r:id="rId3" imgW="6487560" imgH="5631840" progId="">
              <p:embed/>
            </p:oleObj>
          </a:graphicData>
        </a:graphic>
      </p:graphicFrame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267200" y="990600"/>
            <a:ext cx="4495800" cy="548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r>
              <a:rPr lang="en-US" altLang="ko-KR" sz="1800">
                <a:solidFill>
                  <a:schemeClr val="accent2"/>
                </a:solidFill>
                <a:latin typeface="Arial" charset="0"/>
              </a:rPr>
              <a:t>Location of Information : </a:t>
            </a:r>
            <a:r>
              <a:rPr lang="en-US" altLang="ko-KR" sz="1600" b="1" i="1">
                <a:solidFill>
                  <a:srgbClr val="FF00FF"/>
                </a:solidFill>
                <a:latin typeface="Arial" charset="0"/>
              </a:rPr>
              <a:t>Fig. 11-24</a:t>
            </a: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en-US" altLang="ko-KR" sz="1800">
              <a:solidFill>
                <a:schemeClr val="accent2"/>
              </a:solidFill>
              <a:latin typeface="Arial" charset="0"/>
            </a:endParaRPr>
          </a:p>
          <a:p>
            <a:pPr marL="1143000" lvl="2" indent="-228600"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l"/>
            </a:pPr>
            <a:r>
              <a:rPr lang="en-US" altLang="ko-KR">
                <a:latin typeface="Arial" charset="0"/>
              </a:rPr>
              <a:t>Channel Command Word (</a:t>
            </a:r>
            <a:r>
              <a:rPr lang="en-US" altLang="ko-KR">
                <a:solidFill>
                  <a:schemeClr val="accent1"/>
                </a:solidFill>
                <a:latin typeface="Arial" charset="0"/>
              </a:rPr>
              <a:t>CCW</a:t>
            </a:r>
            <a:r>
              <a:rPr lang="en-US" altLang="ko-KR">
                <a:latin typeface="Arial" charset="0"/>
              </a:rPr>
              <a:t>) : </a:t>
            </a:r>
            <a:r>
              <a:rPr lang="en-US" altLang="ko-KR" b="1">
                <a:latin typeface="Arial" charset="0"/>
              </a:rPr>
              <a:t>message center</a:t>
            </a:r>
            <a:endParaRPr lang="en-US" altLang="ko-KR">
              <a:latin typeface="Arial" charset="0"/>
            </a:endParaRPr>
          </a:p>
          <a:p>
            <a:pPr marL="1600200" lvl="3" indent="-228600">
              <a:spcBef>
                <a:spcPct val="20000"/>
              </a:spcBef>
              <a:buClr>
                <a:schemeClr val="accent2"/>
              </a:buClr>
              <a:buFontTx/>
              <a:buChar char="»"/>
            </a:pPr>
            <a:r>
              <a:rPr lang="en-US" altLang="ko-KR">
                <a:solidFill>
                  <a:schemeClr val="accent2"/>
                </a:solidFill>
                <a:latin typeface="Arial" charset="0"/>
              </a:rPr>
              <a:t>Start command</a:t>
            </a:r>
          </a:p>
          <a:p>
            <a:pPr marL="1600200" lvl="3" indent="-228600">
              <a:spcBef>
                <a:spcPct val="20000"/>
              </a:spcBef>
              <a:buClr>
                <a:schemeClr val="accent2"/>
              </a:buClr>
              <a:buFontTx/>
              <a:buChar char="»"/>
            </a:pPr>
            <a:r>
              <a:rPr lang="en-US" altLang="ko-KR">
                <a:solidFill>
                  <a:schemeClr val="accent2"/>
                </a:solidFill>
                <a:latin typeface="Arial" charset="0"/>
              </a:rPr>
              <a:t>Suspend command</a:t>
            </a:r>
          </a:p>
          <a:p>
            <a:pPr marL="1600200" lvl="3" indent="-228600">
              <a:spcBef>
                <a:spcPct val="20000"/>
              </a:spcBef>
              <a:buClr>
                <a:schemeClr val="accent2"/>
              </a:buClr>
              <a:buFontTx/>
              <a:buChar char="»"/>
            </a:pPr>
            <a:r>
              <a:rPr lang="en-US" altLang="ko-KR">
                <a:solidFill>
                  <a:schemeClr val="accent2"/>
                </a:solidFill>
                <a:latin typeface="Arial" charset="0"/>
              </a:rPr>
              <a:t>Resume command</a:t>
            </a:r>
          </a:p>
          <a:p>
            <a:pPr marL="1600200" lvl="3" indent="-228600">
              <a:spcBef>
                <a:spcPct val="20000"/>
              </a:spcBef>
              <a:buClr>
                <a:schemeClr val="accent2"/>
              </a:buClr>
              <a:buFontTx/>
              <a:buChar char="»"/>
            </a:pPr>
            <a:r>
              <a:rPr lang="en-US" altLang="ko-KR">
                <a:solidFill>
                  <a:schemeClr val="accent2"/>
                </a:solidFill>
                <a:latin typeface="Arial" charset="0"/>
              </a:rPr>
              <a:t>Halt command</a:t>
            </a:r>
          </a:p>
        </p:txBody>
      </p:sp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4583113" y="1447800"/>
          <a:ext cx="4332287" cy="2968625"/>
        </p:xfrm>
        <a:graphic>
          <a:graphicData uri="http://schemas.openxmlformats.org/presentationml/2006/ole">
            <p:oleObj spid="_x0000_s30726" name="VISIO" r:id="rId4" imgW="7362360" imgH="3498840" progId="">
              <p:embed/>
            </p:oleObj>
          </a:graphicData>
        </a:graphic>
      </p:graphicFrame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914400" y="2057400"/>
            <a:ext cx="388938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685800" y="2057400"/>
            <a:ext cx="388938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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81000" y="2071688"/>
            <a:ext cx="388938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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ko-KR" altLang="en-US"/>
              <a:t>11-8  </a:t>
            </a:r>
            <a:r>
              <a:rPr lang="en-US" altLang="ko-KR"/>
              <a:t>Serial Communication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Difference between </a:t>
            </a:r>
            <a:r>
              <a:rPr lang="en-US" altLang="ko-KR">
                <a:solidFill>
                  <a:schemeClr val="tx1"/>
                </a:solidFill>
              </a:rPr>
              <a:t>I/O Processor</a:t>
            </a:r>
            <a:r>
              <a:rPr lang="en-US" altLang="ko-KR"/>
              <a:t> and </a:t>
            </a:r>
            <a:r>
              <a:rPr lang="en-US" altLang="ko-KR">
                <a:solidFill>
                  <a:schemeClr val="tx1"/>
                </a:solidFill>
              </a:rPr>
              <a:t>Data Communication Processor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I/O Processor</a:t>
            </a:r>
          </a:p>
          <a:p>
            <a:pPr lvl="3">
              <a:lnSpc>
                <a:spcPct val="90000"/>
              </a:lnSpc>
            </a:pPr>
            <a:r>
              <a:rPr lang="en-US" altLang="ko-KR"/>
              <a:t>communicate with peripherals through a common I/O bus (data, address, control bus)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Data Communication Processor</a:t>
            </a:r>
          </a:p>
          <a:p>
            <a:pPr lvl="3">
              <a:lnSpc>
                <a:spcPct val="90000"/>
              </a:lnSpc>
            </a:pPr>
            <a:r>
              <a:rPr lang="en-US" altLang="ko-KR"/>
              <a:t>communicate with each terminal through a single pair of wires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Modem ( </a:t>
            </a:r>
            <a:r>
              <a:rPr lang="en-US" altLang="ko-KR" sz="1600"/>
              <a:t>=</a:t>
            </a:r>
            <a:r>
              <a:rPr lang="en-US" altLang="ko-KR"/>
              <a:t> </a:t>
            </a:r>
            <a:r>
              <a:rPr lang="en-US" altLang="ko-KR" sz="1600" i="1">
                <a:solidFill>
                  <a:schemeClr val="accent1"/>
                </a:solidFill>
              </a:rPr>
              <a:t>Data Sets, Acoustic Couplers</a:t>
            </a:r>
            <a:r>
              <a:rPr lang="en-US" altLang="ko-KR"/>
              <a:t> )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Convert digital signals into audio tones to be transmitted over telephone lines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Various modulation schemes are used (</a:t>
            </a:r>
            <a:r>
              <a:rPr lang="en-US" altLang="ko-KR">
                <a:solidFill>
                  <a:srgbClr val="CC9900"/>
                </a:solidFill>
              </a:rPr>
              <a:t>FM, AM, PCM</a:t>
            </a:r>
            <a:r>
              <a:rPr lang="en-US" altLang="ko-KR"/>
              <a:t>)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Block transfer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An entire block of characters is transmitted in synchronous transmission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Transmitter sends </a:t>
            </a:r>
            <a:r>
              <a:rPr lang="en-US" altLang="ko-KR" b="1"/>
              <a:t>one more character</a:t>
            </a:r>
            <a:r>
              <a:rPr lang="en-US" altLang="ko-KR"/>
              <a:t> (</a:t>
            </a:r>
            <a:r>
              <a:rPr lang="en-US" altLang="ko-KR" b="1">
                <a:solidFill>
                  <a:schemeClr val="accent1"/>
                </a:solidFill>
              </a:rPr>
              <a:t>error check</a:t>
            </a:r>
            <a:r>
              <a:rPr lang="en-US" altLang="ko-KR"/>
              <a:t>) after the entire block is sent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Error Check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LRC (Longitudinal Redundancy Check) : XOR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CRC (Cyclic Redundancy Check) : Polynomial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3 Transmission System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Simplex : one direction only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Half-duplex : both directions but only one direction at a time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Full-duplex : both directions simultaneously</a:t>
            </a: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3962400" y="152400"/>
            <a:ext cx="4572000" cy="533400"/>
          </a:xfrm>
          <a:prstGeom prst="star16">
            <a:avLst>
              <a:gd name="adj" fmla="val 37500"/>
            </a:avLst>
          </a:prstGeom>
          <a:solidFill>
            <a:srgbClr val="FFCC99"/>
          </a:solidFill>
          <a:ln w="31750">
            <a:solidFill>
              <a:srgbClr val="FF99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latinLnBrk="1" hangingPunct="1"/>
            <a:r>
              <a:rPr kumimoji="1" lang="ko-KR" altLang="ko-KR"/>
              <a:t>“</a:t>
            </a:r>
            <a:r>
              <a:rPr kumimoji="1" lang="en-US" altLang="ko-KR" b="1"/>
              <a:t>Data Communication</a:t>
            </a:r>
            <a:r>
              <a:rPr kumimoji="1" lang="en-US" altLang="ko-KR"/>
              <a:t>” </a:t>
            </a:r>
            <a:r>
              <a:rPr kumimoji="1" lang="ko-KR" altLang="en-US"/>
              <a:t>교과 참고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/>
              <a:t>Data Link</a:t>
            </a:r>
          </a:p>
          <a:p>
            <a:pPr lvl="2"/>
            <a:r>
              <a:rPr lang="en-US" altLang="ko-KR" dirty="0"/>
              <a:t>The </a:t>
            </a:r>
            <a:r>
              <a:rPr lang="en-US" altLang="ko-KR" dirty="0">
                <a:solidFill>
                  <a:schemeClr val="accent1"/>
                </a:solidFill>
              </a:rPr>
              <a:t>communication lines, modems, and other equipment</a:t>
            </a:r>
            <a:r>
              <a:rPr lang="en-US" altLang="ko-KR" dirty="0"/>
              <a:t> used in the transmission of information between two or more stations</a:t>
            </a:r>
          </a:p>
          <a:p>
            <a:pPr lvl="1"/>
            <a:r>
              <a:rPr lang="en-US" altLang="ko-KR" dirty="0"/>
              <a:t>Data Link Protocol</a:t>
            </a:r>
          </a:p>
          <a:p>
            <a:pPr lvl="2"/>
            <a:r>
              <a:rPr lang="en-US" altLang="ko-KR" dirty="0"/>
              <a:t>1) Character-Oriented Protocol</a:t>
            </a:r>
          </a:p>
          <a:p>
            <a:pPr lvl="2"/>
            <a:r>
              <a:rPr lang="en-US" altLang="ko-KR" dirty="0"/>
              <a:t>2) Bit-Oriented Protocol</a:t>
            </a:r>
          </a:p>
          <a:p>
            <a:pPr lvl="1"/>
            <a:r>
              <a:rPr lang="en-US" altLang="ko-KR" dirty="0"/>
              <a:t>Character-Oriented Protocol</a:t>
            </a:r>
          </a:p>
          <a:p>
            <a:pPr lvl="2"/>
            <a:r>
              <a:rPr lang="en-US" altLang="ko-KR" dirty="0"/>
              <a:t>Message format for Character-Oriented Protocol : </a:t>
            </a:r>
            <a:r>
              <a:rPr lang="en-US" altLang="ko-KR" b="1" i="1" dirty="0">
                <a:solidFill>
                  <a:srgbClr val="FF00FF"/>
                </a:solidFill>
              </a:rPr>
              <a:t>Fig. 11-25</a:t>
            </a:r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3"/>
            <a:r>
              <a:rPr lang="en-US" altLang="ko-KR" dirty="0"/>
              <a:t>TEXT </a:t>
            </a:r>
            <a:r>
              <a:rPr lang="en-US" altLang="ko-KR" dirty="0" smtClean="0"/>
              <a:t>:</a:t>
            </a:r>
            <a:endParaRPr lang="ko-KR" altLang="en-US" dirty="0"/>
          </a:p>
          <a:p>
            <a:pPr lvl="3"/>
            <a:r>
              <a:rPr lang="en-US" altLang="ko-KR" dirty="0"/>
              <a:t>BCC : Block Check Character (</a:t>
            </a:r>
            <a:r>
              <a:rPr lang="en-US" altLang="ko-KR" dirty="0">
                <a:solidFill>
                  <a:srgbClr val="CC9900"/>
                </a:solidFill>
              </a:rPr>
              <a:t>LRC or CRC</a:t>
            </a:r>
            <a:r>
              <a:rPr lang="en-US" altLang="ko-KR" dirty="0"/>
              <a:t>)</a:t>
            </a:r>
          </a:p>
          <a:p>
            <a:pPr lvl="2"/>
            <a:r>
              <a:rPr lang="en-US" altLang="ko-KR" dirty="0"/>
              <a:t>ASCII Communication Control Character : </a:t>
            </a:r>
            <a:r>
              <a:rPr lang="en-US" altLang="ko-KR" b="1" i="1" dirty="0">
                <a:solidFill>
                  <a:srgbClr val="FF00FF"/>
                </a:solidFill>
              </a:rPr>
              <a:t>Tab. 11-4</a:t>
            </a:r>
            <a:endParaRPr lang="en-US" altLang="ko-KR" dirty="0"/>
          </a:p>
          <a:p>
            <a:pPr lvl="3"/>
            <a:r>
              <a:rPr lang="en-US" altLang="ko-KR" b="1" dirty="0">
                <a:solidFill>
                  <a:schemeClr val="tx1"/>
                </a:solidFill>
              </a:rPr>
              <a:t>SYN</a:t>
            </a:r>
            <a:r>
              <a:rPr lang="en-US" altLang="ko-KR" dirty="0"/>
              <a:t> (0010110) : Establishes synchronism</a:t>
            </a:r>
          </a:p>
          <a:p>
            <a:pPr lvl="3"/>
            <a:r>
              <a:rPr lang="en-US" altLang="ko-KR" b="1" dirty="0">
                <a:solidFill>
                  <a:schemeClr val="tx1"/>
                </a:solidFill>
              </a:rPr>
              <a:t>SOH</a:t>
            </a:r>
            <a:r>
              <a:rPr lang="en-US" altLang="ko-KR" dirty="0"/>
              <a:t> (0000001) : Start of Header (</a:t>
            </a:r>
            <a:r>
              <a:rPr lang="en-US" altLang="ko-KR" dirty="0">
                <a:solidFill>
                  <a:srgbClr val="CC9900"/>
                </a:solidFill>
              </a:rPr>
              <a:t>address or control information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b="1" dirty="0">
                <a:solidFill>
                  <a:schemeClr val="tx1"/>
                </a:solidFill>
              </a:rPr>
              <a:t>STX</a:t>
            </a:r>
            <a:r>
              <a:rPr lang="en-US" altLang="ko-KR" dirty="0"/>
              <a:t> (0000010) : Start of Text</a:t>
            </a:r>
          </a:p>
          <a:p>
            <a:pPr lvl="3"/>
            <a:r>
              <a:rPr lang="en-US" altLang="ko-KR" b="1" dirty="0">
                <a:solidFill>
                  <a:schemeClr val="tx1"/>
                </a:solidFill>
              </a:rPr>
              <a:t>ETX</a:t>
            </a:r>
            <a:r>
              <a:rPr lang="en-US" altLang="ko-KR" dirty="0"/>
              <a:t> (0000011) : End of Text</a:t>
            </a:r>
          </a:p>
          <a:p>
            <a:pPr lvl="2"/>
            <a:r>
              <a:rPr lang="en-US" altLang="ko-KR" dirty="0"/>
              <a:t>Transmission Example : </a:t>
            </a:r>
            <a:r>
              <a:rPr lang="en-US" altLang="ko-KR" b="1" i="1" dirty="0">
                <a:solidFill>
                  <a:srgbClr val="FF00FF"/>
                </a:solidFill>
              </a:rPr>
              <a:t>Tab. 11-5, 11-6</a:t>
            </a:r>
            <a:endParaRPr lang="en-US" altLang="ko-KR" dirty="0"/>
          </a:p>
        </p:txBody>
      </p:sp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838200" y="3422650"/>
          <a:ext cx="6973888" cy="839788"/>
        </p:xfrm>
        <a:graphic>
          <a:graphicData uri="http://schemas.openxmlformats.org/presentationml/2006/ole">
            <p:oleObj spid="_x0000_s32772" name="VISIO" r:id="rId3" imgW="6998760" imgH="869400" progId="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en-US" altLang="ko-KR"/>
              <a:t>Data Transparency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Character-Oriented Protocol</a:t>
            </a:r>
            <a:r>
              <a:rPr lang="ko-KR" altLang="en-US"/>
              <a:t>에서 </a:t>
            </a:r>
            <a:r>
              <a:rPr lang="en-US" altLang="ko-KR"/>
              <a:t>Binary Information</a:t>
            </a:r>
            <a:r>
              <a:rPr lang="ko-KR" altLang="en-US"/>
              <a:t>을 전송하면, 이를 </a:t>
            </a:r>
            <a:r>
              <a:rPr lang="en-US" altLang="ko-KR"/>
              <a:t>Control Character</a:t>
            </a:r>
            <a:r>
              <a:rPr lang="ko-KR" altLang="en-US"/>
              <a:t>로 오인하여 문제가 발생</a:t>
            </a:r>
          </a:p>
          <a:p>
            <a:pPr lvl="2">
              <a:lnSpc>
                <a:spcPct val="90000"/>
              </a:lnSpc>
            </a:pPr>
            <a:r>
              <a:rPr lang="ko-KR" altLang="en-US"/>
              <a:t>따라서 </a:t>
            </a:r>
            <a:r>
              <a:rPr lang="en-US" altLang="ko-KR"/>
              <a:t>Character-Oriented Protocol</a:t>
            </a:r>
            <a:r>
              <a:rPr lang="ko-KR" altLang="en-US"/>
              <a:t>에서 </a:t>
            </a:r>
            <a:r>
              <a:rPr lang="en-US" altLang="ko-KR"/>
              <a:t>Data Transparency</a:t>
            </a:r>
            <a:r>
              <a:rPr lang="ko-KR" altLang="en-US"/>
              <a:t>를 해결하기 위해서 </a:t>
            </a:r>
            <a:r>
              <a:rPr lang="en-US" altLang="ko-KR" b="1">
                <a:solidFill>
                  <a:schemeClr val="accent1"/>
                </a:solidFill>
              </a:rPr>
              <a:t>DLE</a:t>
            </a:r>
            <a:r>
              <a:rPr lang="en-US" altLang="ko-KR"/>
              <a:t> (Data Link Escape) Character</a:t>
            </a:r>
            <a:r>
              <a:rPr lang="ko-KR" altLang="en-US"/>
              <a:t>를 사용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DLE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Inserting a DLE character (</a:t>
            </a:r>
            <a:r>
              <a:rPr lang="en-US" altLang="ko-KR" i="1">
                <a:solidFill>
                  <a:srgbClr val="FF6600"/>
                </a:solidFill>
              </a:rPr>
              <a:t>bit pattern = 00010000</a:t>
            </a:r>
            <a:r>
              <a:rPr lang="en-US" altLang="ko-KR"/>
              <a:t>) before each control character</a:t>
            </a:r>
          </a:p>
          <a:p>
            <a:pPr lvl="3">
              <a:lnSpc>
                <a:spcPct val="90000"/>
              </a:lnSpc>
            </a:pPr>
            <a:r>
              <a:rPr lang="en-US" altLang="ko-KR" b="1" i="1">
                <a:solidFill>
                  <a:srgbClr val="CC9900"/>
                </a:solidFill>
              </a:rPr>
              <a:t>Exam)</a:t>
            </a:r>
            <a:r>
              <a:rPr lang="en-US" altLang="ko-KR"/>
              <a:t> </a:t>
            </a:r>
            <a:r>
              <a:rPr lang="en-US" altLang="ko-KR" b="1"/>
              <a:t>DLE</a:t>
            </a:r>
            <a:r>
              <a:rPr lang="en-US" altLang="ko-KR"/>
              <a:t> ETX </a:t>
            </a:r>
            <a:r>
              <a:rPr lang="en-US" altLang="ko-KR" b="1"/>
              <a:t>DLE</a:t>
            </a:r>
            <a:r>
              <a:rPr lang="en-US" altLang="ko-KR"/>
              <a:t> SYN</a:t>
            </a:r>
          </a:p>
          <a:p>
            <a:pPr lvl="2">
              <a:lnSpc>
                <a:spcPct val="90000"/>
              </a:lnSpc>
            </a:pPr>
            <a:r>
              <a:rPr lang="ko-KR" altLang="en-US"/>
              <a:t>그러나 </a:t>
            </a:r>
            <a:r>
              <a:rPr lang="en-US" altLang="ko-KR"/>
              <a:t>DLE character is inefficient and somewhat complicated to implement</a:t>
            </a:r>
          </a:p>
          <a:p>
            <a:pPr lvl="2">
              <a:lnSpc>
                <a:spcPct val="90000"/>
              </a:lnSpc>
            </a:pPr>
            <a:r>
              <a:rPr lang="ko-KR" altLang="en-US"/>
              <a:t>따라서 </a:t>
            </a:r>
            <a:r>
              <a:rPr lang="en-US" altLang="ko-KR"/>
              <a:t>Bit-Oriented Protocol</a:t>
            </a:r>
            <a:r>
              <a:rPr lang="ko-KR" altLang="en-US"/>
              <a:t>을 사용</a:t>
            </a:r>
          </a:p>
          <a:p>
            <a:pPr lvl="1">
              <a:lnSpc>
                <a:spcPct val="90000"/>
              </a:lnSpc>
            </a:pPr>
            <a:r>
              <a:rPr lang="en-US" altLang="ko-KR"/>
              <a:t>Bit-Oriented Protocol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Transmit a serial bit stream (</a:t>
            </a:r>
            <a:r>
              <a:rPr lang="en-US" altLang="ko-KR" b="1">
                <a:solidFill>
                  <a:schemeClr val="accent1"/>
                </a:solidFill>
              </a:rPr>
              <a:t>Frame</a:t>
            </a:r>
            <a:r>
              <a:rPr lang="en-US" altLang="ko-KR"/>
              <a:t>) of any length without character boundaries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Examples of bit-oriented protocol</a:t>
            </a:r>
          </a:p>
          <a:p>
            <a:pPr lvl="3">
              <a:lnSpc>
                <a:spcPct val="90000"/>
              </a:lnSpc>
            </a:pPr>
            <a:r>
              <a:rPr lang="en-US" altLang="ko-KR"/>
              <a:t>1) </a:t>
            </a:r>
            <a:r>
              <a:rPr lang="en-US" altLang="ko-KR" b="1">
                <a:solidFill>
                  <a:schemeClr val="tx1"/>
                </a:solidFill>
              </a:rPr>
              <a:t>SDLC</a:t>
            </a:r>
            <a:r>
              <a:rPr lang="en-US" altLang="ko-KR"/>
              <a:t> (Synchronous Data Link Control) : IBM</a:t>
            </a:r>
          </a:p>
          <a:p>
            <a:pPr lvl="3">
              <a:lnSpc>
                <a:spcPct val="90000"/>
              </a:lnSpc>
            </a:pPr>
            <a:r>
              <a:rPr lang="en-US" altLang="ko-KR"/>
              <a:t>2) </a:t>
            </a:r>
            <a:r>
              <a:rPr lang="en-US" altLang="ko-KR" b="1">
                <a:solidFill>
                  <a:schemeClr val="tx1"/>
                </a:solidFill>
              </a:rPr>
              <a:t>HDLC</a:t>
            </a:r>
            <a:r>
              <a:rPr lang="en-US" altLang="ko-KR"/>
              <a:t> (High-level Data Link Control) : ISO</a:t>
            </a:r>
          </a:p>
          <a:p>
            <a:pPr lvl="3">
              <a:lnSpc>
                <a:spcPct val="90000"/>
              </a:lnSpc>
            </a:pPr>
            <a:r>
              <a:rPr lang="en-US" altLang="ko-KR"/>
              <a:t>3) </a:t>
            </a:r>
            <a:r>
              <a:rPr lang="en-US" altLang="ko-KR" b="1">
                <a:solidFill>
                  <a:schemeClr val="tx1"/>
                </a:solidFill>
              </a:rPr>
              <a:t>ADCCP</a:t>
            </a:r>
            <a:r>
              <a:rPr lang="en-US" altLang="ko-KR"/>
              <a:t> (Advanced Data Communication Control Procedure) : ANSI</a:t>
            </a:r>
          </a:p>
          <a:p>
            <a:pPr lvl="2">
              <a:lnSpc>
                <a:spcPct val="90000"/>
              </a:lnSpc>
            </a:pPr>
            <a:r>
              <a:rPr lang="en-US" altLang="ko-KR"/>
              <a:t>Frame format for bit-oriented protocol : </a:t>
            </a:r>
            <a:r>
              <a:rPr lang="en-US" altLang="ko-KR" b="1" i="1">
                <a:solidFill>
                  <a:srgbClr val="FF00FF"/>
                </a:solidFill>
              </a:rPr>
              <a:t>Fig. 11-26</a:t>
            </a:r>
            <a:endParaRPr lang="en-US" altLang="ko-KR"/>
          </a:p>
          <a:p>
            <a:pPr lvl="2">
              <a:lnSpc>
                <a:spcPct val="90000"/>
              </a:lnSpc>
            </a:pPr>
            <a:endParaRPr lang="en-US" altLang="ko-KR"/>
          </a:p>
          <a:p>
            <a:pPr lvl="2">
              <a:lnSpc>
                <a:spcPct val="90000"/>
              </a:lnSpc>
            </a:pPr>
            <a:endParaRPr lang="en-US" altLang="ko-KR"/>
          </a:p>
          <a:p>
            <a:pPr lvl="3">
              <a:lnSpc>
                <a:spcPct val="90000"/>
              </a:lnSpc>
            </a:pPr>
            <a:r>
              <a:rPr lang="en-US" altLang="ko-KR"/>
              <a:t>Flag : A frame starts and ends with 8-bit flag (</a:t>
            </a:r>
            <a:r>
              <a:rPr lang="en-US" altLang="ko-KR" b="1">
                <a:solidFill>
                  <a:schemeClr val="accent1"/>
                </a:solidFill>
              </a:rPr>
              <a:t>01111110</a:t>
            </a:r>
            <a:r>
              <a:rPr lang="en-US" altLang="ko-KR"/>
              <a:t>)</a:t>
            </a:r>
          </a:p>
          <a:p>
            <a:pPr lvl="3">
              <a:lnSpc>
                <a:spcPct val="90000"/>
              </a:lnSpc>
            </a:pPr>
            <a:endParaRPr lang="en-US" altLang="ko-KR"/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1200150" y="5486400"/>
          <a:ext cx="7258050" cy="515938"/>
        </p:xfrm>
        <a:graphic>
          <a:graphicData uri="http://schemas.openxmlformats.org/presentationml/2006/ole">
            <p:oleObj spid="_x0000_s33796" name="VISIO" r:id="rId3" imgW="8698680" imgH="616320" progId="">
              <p:embed/>
            </p:oleObj>
          </a:graphicData>
        </a:graphic>
      </p:graphicFrame>
      <p:sp>
        <p:nvSpPr>
          <p:cNvPr id="33797" name="Freeform 5"/>
          <p:cNvSpPr>
            <a:spLocks/>
          </p:cNvSpPr>
          <p:nvPr/>
        </p:nvSpPr>
        <p:spPr bwMode="auto">
          <a:xfrm>
            <a:off x="7467600" y="5486400"/>
            <a:ext cx="914400" cy="457200"/>
          </a:xfrm>
          <a:custGeom>
            <a:avLst/>
            <a:gdLst/>
            <a:ahLst/>
            <a:cxnLst>
              <a:cxn ang="0">
                <a:pos x="163" y="179"/>
              </a:cxn>
              <a:cxn ang="0">
                <a:pos x="0" y="122"/>
              </a:cxn>
              <a:cxn ang="0">
                <a:pos x="74" y="17"/>
              </a:cxn>
              <a:cxn ang="0">
                <a:pos x="196" y="0"/>
              </a:cxn>
              <a:cxn ang="0">
                <a:pos x="432" y="33"/>
              </a:cxn>
              <a:cxn ang="0">
                <a:pos x="423" y="155"/>
              </a:cxn>
              <a:cxn ang="0">
                <a:pos x="228" y="171"/>
              </a:cxn>
              <a:cxn ang="0">
                <a:pos x="163" y="179"/>
              </a:cxn>
            </a:cxnLst>
            <a:rect l="0" t="0" r="r" b="b"/>
            <a:pathLst>
              <a:path w="476" h="188">
                <a:moveTo>
                  <a:pt x="163" y="179"/>
                </a:moveTo>
                <a:cubicBezTo>
                  <a:pt x="107" y="170"/>
                  <a:pt x="20" y="184"/>
                  <a:pt x="0" y="122"/>
                </a:cubicBezTo>
                <a:cubicBezTo>
                  <a:pt x="8" y="62"/>
                  <a:pt x="9" y="31"/>
                  <a:pt x="74" y="17"/>
                </a:cubicBezTo>
                <a:cubicBezTo>
                  <a:pt x="114" y="8"/>
                  <a:pt x="196" y="0"/>
                  <a:pt x="196" y="0"/>
                </a:cubicBezTo>
                <a:cubicBezTo>
                  <a:pt x="283" y="5"/>
                  <a:pt x="352" y="7"/>
                  <a:pt x="432" y="33"/>
                </a:cubicBezTo>
                <a:cubicBezTo>
                  <a:pt x="476" y="63"/>
                  <a:pt x="472" y="127"/>
                  <a:pt x="423" y="155"/>
                </a:cubicBezTo>
                <a:cubicBezTo>
                  <a:pt x="367" y="188"/>
                  <a:pt x="293" y="167"/>
                  <a:pt x="228" y="171"/>
                </a:cubicBezTo>
                <a:cubicBezTo>
                  <a:pt x="206" y="172"/>
                  <a:pt x="185" y="176"/>
                  <a:pt x="163" y="179"/>
                </a:cubicBezTo>
                <a:close/>
              </a:path>
            </a:pathLst>
          </a:custGeom>
          <a:noFill/>
          <a:ln w="25400" cap="flat" cmpd="sng">
            <a:solidFill>
              <a:srgbClr val="FF66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1295400" y="5486400"/>
            <a:ext cx="914400" cy="457200"/>
          </a:xfrm>
          <a:custGeom>
            <a:avLst/>
            <a:gdLst/>
            <a:ahLst/>
            <a:cxnLst>
              <a:cxn ang="0">
                <a:pos x="163" y="179"/>
              </a:cxn>
              <a:cxn ang="0">
                <a:pos x="0" y="122"/>
              </a:cxn>
              <a:cxn ang="0">
                <a:pos x="74" y="17"/>
              </a:cxn>
              <a:cxn ang="0">
                <a:pos x="196" y="0"/>
              </a:cxn>
              <a:cxn ang="0">
                <a:pos x="432" y="33"/>
              </a:cxn>
              <a:cxn ang="0">
                <a:pos x="423" y="155"/>
              </a:cxn>
              <a:cxn ang="0">
                <a:pos x="228" y="171"/>
              </a:cxn>
              <a:cxn ang="0">
                <a:pos x="163" y="179"/>
              </a:cxn>
            </a:cxnLst>
            <a:rect l="0" t="0" r="r" b="b"/>
            <a:pathLst>
              <a:path w="476" h="188">
                <a:moveTo>
                  <a:pt x="163" y="179"/>
                </a:moveTo>
                <a:cubicBezTo>
                  <a:pt x="107" y="170"/>
                  <a:pt x="20" y="184"/>
                  <a:pt x="0" y="122"/>
                </a:cubicBezTo>
                <a:cubicBezTo>
                  <a:pt x="8" y="62"/>
                  <a:pt x="9" y="31"/>
                  <a:pt x="74" y="17"/>
                </a:cubicBezTo>
                <a:cubicBezTo>
                  <a:pt x="114" y="8"/>
                  <a:pt x="196" y="0"/>
                  <a:pt x="196" y="0"/>
                </a:cubicBezTo>
                <a:cubicBezTo>
                  <a:pt x="283" y="5"/>
                  <a:pt x="352" y="7"/>
                  <a:pt x="432" y="33"/>
                </a:cubicBezTo>
                <a:cubicBezTo>
                  <a:pt x="476" y="63"/>
                  <a:pt x="472" y="127"/>
                  <a:pt x="423" y="155"/>
                </a:cubicBezTo>
                <a:cubicBezTo>
                  <a:pt x="367" y="188"/>
                  <a:pt x="293" y="167"/>
                  <a:pt x="228" y="171"/>
                </a:cubicBezTo>
                <a:cubicBezTo>
                  <a:pt x="206" y="172"/>
                  <a:pt x="185" y="176"/>
                  <a:pt x="163" y="179"/>
                </a:cubicBezTo>
                <a:close/>
              </a:path>
            </a:pathLst>
          </a:custGeom>
          <a:noFill/>
          <a:ln w="25400" cap="flat" cmpd="sng">
            <a:solidFill>
              <a:srgbClr val="FF66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/>
              <a:t>Zero Insertion</a:t>
            </a:r>
          </a:p>
          <a:p>
            <a:pPr lvl="3"/>
            <a:r>
              <a:rPr lang="en-US" altLang="ko-KR"/>
              <a:t>Prevent a flag from occurring in the middle of a data frame</a:t>
            </a:r>
          </a:p>
          <a:p>
            <a:pPr lvl="3"/>
            <a:r>
              <a:rPr lang="en-US" altLang="ko-KR"/>
              <a:t>Zero (</a:t>
            </a:r>
            <a:r>
              <a:rPr lang="en-US" altLang="ko-KR" b="1">
                <a:solidFill>
                  <a:schemeClr val="accent1"/>
                </a:solidFill>
              </a:rPr>
              <a:t>0</a:t>
            </a:r>
            <a:r>
              <a:rPr lang="en-US" altLang="ko-KR"/>
              <a:t>) is inserted by transmitting station after any succession of five continuous 1’s</a:t>
            </a:r>
          </a:p>
          <a:p>
            <a:pPr lvl="4"/>
            <a:r>
              <a:rPr lang="en-US" altLang="ko-KR"/>
              <a:t>Example of zero insertion : 01111110 (</a:t>
            </a:r>
            <a:r>
              <a:rPr lang="en-US" altLang="ko-KR">
                <a:solidFill>
                  <a:srgbClr val="CC9900"/>
                </a:solidFill>
              </a:rPr>
              <a:t>data</a:t>
            </a:r>
            <a:r>
              <a:rPr lang="en-US" altLang="ko-KR"/>
              <a:t>)       011111</a:t>
            </a:r>
            <a:r>
              <a:rPr lang="en-US" altLang="ko-KR" b="1">
                <a:solidFill>
                  <a:schemeClr val="accent1"/>
                </a:solidFill>
              </a:rPr>
              <a:t>0</a:t>
            </a:r>
            <a:r>
              <a:rPr lang="en-US" altLang="ko-KR"/>
              <a:t>10</a:t>
            </a:r>
          </a:p>
          <a:p>
            <a:pPr lvl="3"/>
            <a:r>
              <a:rPr lang="en-US" altLang="ko-KR"/>
              <a:t>Receiver always removes a 0 that follows a succession of five 1’s</a:t>
            </a:r>
          </a:p>
          <a:p>
            <a:pPr lvl="2"/>
            <a:r>
              <a:rPr lang="en-US" altLang="ko-KR"/>
              <a:t>Control field format : </a:t>
            </a:r>
            <a:r>
              <a:rPr lang="en-US" altLang="ko-KR" b="1" i="1">
                <a:solidFill>
                  <a:srgbClr val="FF00FF"/>
                </a:solidFill>
              </a:rPr>
              <a:t>Fig. 11-27</a:t>
            </a:r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2"/>
            <a:endParaRPr lang="en-US" altLang="ko-KR"/>
          </a:p>
          <a:p>
            <a:pPr lvl="3"/>
            <a:endParaRPr lang="en-US" altLang="ko-KR"/>
          </a:p>
          <a:p>
            <a:pPr lvl="3"/>
            <a:endParaRPr lang="en-US" altLang="ko-KR"/>
          </a:p>
          <a:p>
            <a:pPr lvl="3"/>
            <a:r>
              <a:rPr lang="en-US" altLang="ko-KR"/>
              <a:t>1) </a:t>
            </a:r>
            <a:r>
              <a:rPr lang="en-US" altLang="ko-KR">
                <a:solidFill>
                  <a:schemeClr val="tx1"/>
                </a:solidFill>
              </a:rPr>
              <a:t>Information Transfer</a:t>
            </a:r>
            <a:r>
              <a:rPr lang="en-US" altLang="ko-KR"/>
              <a:t> : for ordinary data transmission</a:t>
            </a:r>
          </a:p>
          <a:p>
            <a:pPr lvl="3"/>
            <a:r>
              <a:rPr lang="en-US" altLang="ko-KR"/>
              <a:t>2) </a:t>
            </a:r>
            <a:r>
              <a:rPr lang="en-US" altLang="ko-KR">
                <a:solidFill>
                  <a:schemeClr val="tx1"/>
                </a:solidFill>
              </a:rPr>
              <a:t>Supervisory</a:t>
            </a:r>
            <a:r>
              <a:rPr lang="en-US" altLang="ko-KR"/>
              <a:t> : for ready, busy condition check, ... </a:t>
            </a:r>
          </a:p>
          <a:p>
            <a:pPr lvl="3"/>
            <a:r>
              <a:rPr lang="en-US" altLang="ko-KR"/>
              <a:t>3)</a:t>
            </a:r>
            <a:r>
              <a:rPr lang="en-US" altLang="ko-KR">
                <a:solidFill>
                  <a:schemeClr val="tx1"/>
                </a:solidFill>
              </a:rPr>
              <a:t> Unnumbered</a:t>
            </a:r>
            <a:r>
              <a:rPr lang="en-US" altLang="ko-KR"/>
              <a:t> : for initialization of link functions, reporting errors, ...</a:t>
            </a:r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5257800" y="1905000"/>
            <a:ext cx="228600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1371600" y="2667000"/>
          <a:ext cx="7086600" cy="2362200"/>
        </p:xfrm>
        <a:graphic>
          <a:graphicData uri="http://schemas.openxmlformats.org/presentationml/2006/ole">
            <p:oleObj spid="_x0000_s34822" name="VISIO" r:id="rId3" imgW="6196320" imgH="4422600" progId="">
              <p:embed/>
            </p:oleObj>
          </a:graphicData>
        </a:graphic>
      </p:graphicFrame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1752600" y="6019800"/>
            <a:ext cx="6400800" cy="457200"/>
          </a:xfrm>
          <a:prstGeom prst="star16">
            <a:avLst>
              <a:gd name="adj" fmla="val 37500"/>
            </a:avLst>
          </a:prstGeom>
          <a:solidFill>
            <a:srgbClr val="FFCC99">
              <a:alpha val="50000"/>
            </a:srgbClr>
          </a:solidFill>
          <a:ln w="31750">
            <a:solidFill>
              <a:srgbClr val="FF66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latinLnBrk="1" hangingPunct="1"/>
            <a:r>
              <a:rPr kumimoji="1" lang="en-US" altLang="ko-KR" b="1"/>
              <a:t>Security</a:t>
            </a:r>
            <a:r>
              <a:rPr kumimoji="1" lang="ko-KR" altLang="en-US" b="1"/>
              <a:t>를 위하여 임의로 정의하여 사용함</a:t>
            </a:r>
            <a:endParaRPr kumimoji="1" lang="ko-KR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 dirty="0"/>
              <a:t>Control Fields</a:t>
            </a:r>
          </a:p>
          <a:p>
            <a:pPr lvl="3"/>
            <a:r>
              <a:rPr lang="en-US" altLang="ko-KR" dirty="0"/>
              <a:t>Ns : send frame count</a:t>
            </a:r>
          </a:p>
          <a:p>
            <a:pPr lvl="3"/>
            <a:r>
              <a:rPr lang="en-US" altLang="ko-KR" dirty="0"/>
              <a:t>Nr : </a:t>
            </a:r>
            <a:r>
              <a:rPr lang="en-US" altLang="ko-KR"/>
              <a:t>error </a:t>
            </a:r>
            <a:r>
              <a:rPr lang="en-US" altLang="ko-KR" smtClean="0"/>
              <a:t>free</a:t>
            </a:r>
            <a:r>
              <a:rPr lang="ko-KR" altLang="en-US" smtClean="0"/>
              <a:t> </a:t>
            </a:r>
            <a:r>
              <a:rPr lang="en-US" altLang="ko-KR" dirty="0"/>
              <a:t>receive frame count</a:t>
            </a:r>
          </a:p>
          <a:p>
            <a:pPr lvl="3"/>
            <a:r>
              <a:rPr lang="en-US" altLang="ko-KR" dirty="0"/>
              <a:t>P/F :</a:t>
            </a:r>
          </a:p>
          <a:p>
            <a:pPr lvl="4"/>
            <a:r>
              <a:rPr lang="en-US" altLang="ko-KR" dirty="0"/>
              <a:t>P = 1 : primary station is finished and ready for the secondary station to respond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 dirty="0"/>
              <a:t>     P = 0 : each frame sent to the secondary station from the primary station</a:t>
            </a:r>
          </a:p>
          <a:p>
            <a:pPr lvl="4"/>
            <a:r>
              <a:rPr lang="en-US" altLang="ko-KR" dirty="0"/>
              <a:t>F = 1 : secondary station sends the last frame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 dirty="0"/>
              <a:t>     F = 0 : secondary station responds with a number of frame (</a:t>
            </a:r>
            <a:r>
              <a:rPr lang="en-US" altLang="ko-KR" i="1" dirty="0">
                <a:solidFill>
                  <a:srgbClr val="CC9900"/>
                </a:solidFill>
              </a:rPr>
              <a:t>when primary station is finished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Code : type of command/response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/>
              <a:t>I/O command : </a:t>
            </a:r>
            <a:r>
              <a:rPr lang="en-US" altLang="ko-KR">
                <a:solidFill>
                  <a:srgbClr val="CC9900"/>
                </a:solidFill>
              </a:rPr>
              <a:t>8251 SIO </a:t>
            </a:r>
            <a:r>
              <a:rPr lang="ko-KR" altLang="en-US">
                <a:solidFill>
                  <a:srgbClr val="CC9900"/>
                </a:solidFill>
              </a:rPr>
              <a:t>예제</a:t>
            </a:r>
            <a:endParaRPr lang="ko-KR" altLang="en-US"/>
          </a:p>
          <a:p>
            <a:pPr lvl="3"/>
            <a:r>
              <a:rPr lang="en-US" altLang="ko-KR"/>
              <a:t>Control Command</a:t>
            </a:r>
          </a:p>
          <a:p>
            <a:pPr lvl="3"/>
            <a:r>
              <a:rPr lang="en-US" altLang="ko-KR"/>
              <a:t>Status Command</a:t>
            </a:r>
          </a:p>
          <a:p>
            <a:pPr lvl="3"/>
            <a:r>
              <a:rPr lang="en-US" altLang="ko-KR"/>
              <a:t>Input Command</a:t>
            </a:r>
          </a:p>
          <a:p>
            <a:pPr lvl="3"/>
            <a:r>
              <a:rPr lang="en-US" altLang="ko-KR"/>
              <a:t>Output Command</a:t>
            </a:r>
          </a:p>
          <a:p>
            <a:pPr lvl="1"/>
            <a:r>
              <a:rPr lang="en-US" altLang="ko-KR"/>
              <a:t>I/O Bus </a:t>
            </a:r>
            <a:r>
              <a:rPr lang="en-US" altLang="ko-KR" sz="1600"/>
              <a:t>versus</a:t>
            </a:r>
            <a:r>
              <a:rPr lang="en-US" altLang="ko-KR"/>
              <a:t> Memory Bus</a:t>
            </a:r>
          </a:p>
          <a:p>
            <a:pPr lvl="2"/>
            <a:r>
              <a:rPr lang="en-US" altLang="ko-KR"/>
              <a:t>Computer buses can be used to communicate with memory and I/O</a:t>
            </a:r>
          </a:p>
          <a:p>
            <a:pPr lvl="3"/>
            <a:r>
              <a:rPr lang="en-US" altLang="ko-KR"/>
              <a:t>1) Use two separate buses, one for memory and  the other for I/O : </a:t>
            </a:r>
            <a:r>
              <a:rPr lang="en-US" altLang="ko-KR" b="1" i="1">
                <a:solidFill>
                  <a:srgbClr val="FF00FF"/>
                </a:solidFill>
              </a:rPr>
              <a:t>Fig. 11-19</a:t>
            </a:r>
            <a:r>
              <a:rPr lang="en-US" altLang="ko-KR">
                <a:solidFill>
                  <a:srgbClr val="CC9900"/>
                </a:solidFill>
              </a:rPr>
              <a:t>, p. 421</a:t>
            </a:r>
            <a:endParaRPr lang="en-US" altLang="ko-KR"/>
          </a:p>
          <a:p>
            <a:pPr lvl="4"/>
            <a:r>
              <a:rPr lang="en-US" altLang="ko-KR"/>
              <a:t>I/O Processor</a:t>
            </a:r>
          </a:p>
          <a:p>
            <a:pPr lvl="3"/>
            <a:r>
              <a:rPr lang="en-US" altLang="ko-KR"/>
              <a:t>2) Use one common bus for both memory and I/O but have separate control lines for each : </a:t>
            </a:r>
            <a:r>
              <a:rPr lang="en-US" altLang="ko-KR" b="1" i="1">
                <a:solidFill>
                  <a:schemeClr val="accent1"/>
                </a:solidFill>
              </a:rPr>
              <a:t>Isolated I/O</a:t>
            </a:r>
            <a:r>
              <a:rPr lang="en-US" altLang="ko-KR"/>
              <a:t> or </a:t>
            </a:r>
            <a:r>
              <a:rPr lang="en-US" altLang="ko-KR" b="1" i="1">
                <a:solidFill>
                  <a:schemeClr val="accent1"/>
                </a:solidFill>
              </a:rPr>
              <a:t>I/O Mapped I/O</a:t>
            </a:r>
            <a:endParaRPr lang="en-US" altLang="ko-KR"/>
          </a:p>
          <a:p>
            <a:pPr lvl="4"/>
            <a:r>
              <a:rPr lang="en-US" altLang="ko-KR"/>
              <a:t> </a:t>
            </a:r>
            <a:r>
              <a:rPr lang="en-US" altLang="ko-KR" b="1"/>
              <a:t>IN</a:t>
            </a:r>
            <a:r>
              <a:rPr lang="en-US" altLang="ko-KR"/>
              <a:t>, </a:t>
            </a:r>
            <a:r>
              <a:rPr lang="en-US" altLang="ko-KR" b="1"/>
              <a:t>OUT</a:t>
            </a:r>
            <a:r>
              <a:rPr lang="en-US" altLang="ko-KR"/>
              <a:t> : I/O Instruction</a:t>
            </a:r>
          </a:p>
          <a:p>
            <a:pPr lvl="4"/>
            <a:r>
              <a:rPr lang="en-US" altLang="ko-KR" b="1"/>
              <a:t>MOV</a:t>
            </a:r>
            <a:r>
              <a:rPr lang="en-US" altLang="ko-KR"/>
              <a:t> or </a:t>
            </a:r>
            <a:r>
              <a:rPr lang="en-US" altLang="ko-KR" b="1"/>
              <a:t>LD</a:t>
            </a:r>
            <a:r>
              <a:rPr lang="en-US" altLang="ko-KR"/>
              <a:t> : Memory read/write Instruction</a:t>
            </a:r>
          </a:p>
          <a:p>
            <a:pPr lvl="3"/>
            <a:endParaRPr lang="en-US" altLang="ko-KR" sz="1200">
              <a:solidFill>
                <a:schemeClr val="tx1"/>
              </a:solidFill>
            </a:endParaRPr>
          </a:p>
          <a:p>
            <a:pPr lvl="3"/>
            <a:endParaRPr lang="en-US" altLang="ko-KR" sz="1200">
              <a:solidFill>
                <a:schemeClr val="tx1"/>
              </a:solidFill>
            </a:endParaRPr>
          </a:p>
          <a:p>
            <a:pPr lvl="3"/>
            <a:endParaRPr lang="en-US" altLang="ko-KR"/>
          </a:p>
          <a:p>
            <a:pPr lvl="3"/>
            <a:r>
              <a:rPr lang="en-US" altLang="ko-KR"/>
              <a:t>3) Use one common bus for memory and I/O with common control lines : </a:t>
            </a:r>
            <a:r>
              <a:rPr lang="en-US" altLang="ko-KR" b="1" i="1">
                <a:solidFill>
                  <a:schemeClr val="accent1"/>
                </a:solidFill>
              </a:rPr>
              <a:t>Memory Mapped I/O</a:t>
            </a:r>
          </a:p>
          <a:p>
            <a:pPr lvl="4"/>
            <a:r>
              <a:rPr lang="en-US" altLang="ko-KR" b="1"/>
              <a:t>MOV</a:t>
            </a:r>
            <a:r>
              <a:rPr lang="en-US" altLang="ko-KR"/>
              <a:t> or  </a:t>
            </a:r>
            <a:r>
              <a:rPr lang="en-US" altLang="ko-KR" b="1"/>
              <a:t>LD</a:t>
            </a:r>
            <a:r>
              <a:rPr lang="en-US" altLang="ko-KR"/>
              <a:t> : I/O and Memory read/write Instruction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28600" y="3124200"/>
            <a:ext cx="1143000" cy="381000"/>
          </a:xfrm>
          <a:prstGeom prst="cloudCallout">
            <a:avLst>
              <a:gd name="adj1" fmla="val 64861"/>
              <a:gd name="adj2" fmla="val 72083"/>
            </a:avLst>
          </a:prstGeom>
          <a:solidFill>
            <a:srgbClr val="FFFF00"/>
          </a:solidFill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en-US" altLang="ko-KR">
                <a:solidFill>
                  <a:srgbClr val="A50021"/>
                </a:solidFill>
              </a:rPr>
              <a:t>Intel, Zilog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04800" y="4648200"/>
            <a:ext cx="990600" cy="381000"/>
          </a:xfrm>
          <a:prstGeom prst="cloudCallout">
            <a:avLst>
              <a:gd name="adj1" fmla="val 78847"/>
              <a:gd name="adj2" fmla="val 78750"/>
            </a:avLst>
          </a:prstGeom>
          <a:solidFill>
            <a:srgbClr val="FFFF00"/>
          </a:solidFill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ko-KR" altLang="ko-KR">
                <a:solidFill>
                  <a:srgbClr val="A50021"/>
                </a:solidFill>
              </a:rPr>
              <a:t> </a:t>
            </a:r>
            <a:r>
              <a:rPr kumimoji="1" lang="en-US" altLang="ko-KR">
                <a:solidFill>
                  <a:srgbClr val="A50021"/>
                </a:solidFill>
              </a:rPr>
              <a:t>Motorola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133600" y="4419600"/>
            <a:ext cx="3124200" cy="457200"/>
          </a:xfrm>
          <a:prstGeom prst="rect">
            <a:avLst/>
          </a:prstGeom>
          <a:solidFill>
            <a:srgbClr val="CCFFFF"/>
          </a:solidFill>
          <a:ln w="31750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ko-KR" altLang="en-US"/>
              <a:t>* </a:t>
            </a:r>
            <a:r>
              <a:rPr kumimoji="1" lang="en-US" altLang="ko-KR" b="1"/>
              <a:t>Control Lines</a:t>
            </a:r>
            <a:endParaRPr kumimoji="1" lang="en-US" altLang="ko-KR"/>
          </a:p>
          <a:p>
            <a:pPr algn="ctr" eaLnBrk="1" latinLnBrk="1" hangingPunct="1"/>
            <a:r>
              <a:rPr kumimoji="1" lang="en-US" altLang="ko-KR"/>
              <a:t>I/O Request, Mem Request, Read/Write</a:t>
            </a:r>
            <a:endParaRPr kumimoji="1" lang="ko-KR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133600" y="5791200"/>
            <a:ext cx="3124200" cy="457200"/>
          </a:xfrm>
          <a:prstGeom prst="rect">
            <a:avLst/>
          </a:prstGeom>
          <a:solidFill>
            <a:srgbClr val="CCFFFF"/>
          </a:solidFill>
          <a:ln w="31750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1" latinLnBrk="1" hangingPunct="1"/>
            <a:r>
              <a:rPr kumimoji="1" lang="ko-KR" altLang="en-US"/>
              <a:t>* </a:t>
            </a:r>
            <a:r>
              <a:rPr kumimoji="1" lang="en-US" altLang="ko-KR" b="1"/>
              <a:t>Control Lines</a:t>
            </a:r>
            <a:endParaRPr kumimoji="1" lang="en-US" altLang="ko-KR"/>
          </a:p>
          <a:p>
            <a:pPr algn="ctr" eaLnBrk="1" latinLnBrk="1" hangingPunct="1"/>
            <a:r>
              <a:rPr kumimoji="1" lang="en-US" altLang="ko-KR"/>
              <a:t>Read/Write</a:t>
            </a:r>
            <a:endParaRPr kumimoji="1" lang="ko-KR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5638800" cy="5486400"/>
          </a:xfrm>
        </p:spPr>
        <p:txBody>
          <a:bodyPr/>
          <a:lstStyle/>
          <a:p>
            <a:pPr lvl="1"/>
            <a:r>
              <a:rPr lang="en-US" altLang="ko-KR" dirty="0"/>
              <a:t>Example of I/O Interface : </a:t>
            </a:r>
            <a:r>
              <a:rPr lang="en-US" altLang="ko-KR" sz="1600" b="1" i="1" dirty="0">
                <a:solidFill>
                  <a:srgbClr val="FF00FF"/>
                </a:solidFill>
              </a:rPr>
              <a:t>Fig. 11-2</a:t>
            </a:r>
          </a:p>
          <a:p>
            <a:pPr lvl="2"/>
            <a:r>
              <a:rPr lang="en-US" altLang="ko-KR" dirty="0"/>
              <a:t>4 I/O port : Data port A, Data port B, Control, Status</a:t>
            </a:r>
          </a:p>
          <a:p>
            <a:pPr lvl="3">
              <a:buNone/>
            </a:pPr>
            <a:r>
              <a:rPr lang="ko-KR" altLang="en-US" dirty="0" smtClean="0"/>
              <a:t> </a:t>
            </a:r>
            <a:r>
              <a:rPr lang="ko-KR" altLang="en-US" dirty="0"/>
              <a:t>8255 </a:t>
            </a:r>
            <a:r>
              <a:rPr lang="en-US" altLang="ko-KR" dirty="0"/>
              <a:t>PIO ( </a:t>
            </a:r>
            <a:r>
              <a:rPr lang="en-US" altLang="ko-KR" dirty="0">
                <a:solidFill>
                  <a:schemeClr val="accent1"/>
                </a:solidFill>
              </a:rPr>
              <a:t>port A, B, C, Control/Status</a:t>
            </a:r>
            <a:r>
              <a:rPr lang="en-US" altLang="ko-KR" dirty="0"/>
              <a:t> )</a:t>
            </a:r>
          </a:p>
          <a:p>
            <a:pPr lvl="2"/>
            <a:r>
              <a:rPr lang="en-US" altLang="ko-KR" dirty="0"/>
              <a:t>Address Decode : CS, RS1, RS0</a:t>
            </a:r>
          </a:p>
          <a:p>
            <a:r>
              <a:rPr lang="ko-KR" altLang="en-US" dirty="0"/>
              <a:t>11-3  </a:t>
            </a:r>
            <a:r>
              <a:rPr lang="en-US" altLang="ko-KR" dirty="0"/>
              <a:t>Asynchronous Data Transfer</a:t>
            </a:r>
          </a:p>
          <a:p>
            <a:pPr lvl="1"/>
            <a:r>
              <a:rPr lang="en-US" altLang="ko-KR" dirty="0"/>
              <a:t>Synchronous Data Transfer</a:t>
            </a:r>
          </a:p>
          <a:p>
            <a:pPr lvl="2"/>
            <a:r>
              <a:rPr lang="en-US" altLang="ko-KR" dirty="0"/>
              <a:t>All data transfers occur simultaneously during the occurrence of a clock pulse</a:t>
            </a:r>
          </a:p>
          <a:p>
            <a:pPr lvl="2"/>
            <a:r>
              <a:rPr lang="en-US" altLang="ko-KR" dirty="0"/>
              <a:t>Registers in the </a:t>
            </a:r>
            <a:r>
              <a:rPr lang="en-US" altLang="ko-KR" b="1" dirty="0"/>
              <a:t>interface</a:t>
            </a:r>
            <a:r>
              <a:rPr lang="en-US" altLang="ko-KR" dirty="0"/>
              <a:t> share a common clock with </a:t>
            </a:r>
            <a:r>
              <a:rPr lang="en-US" altLang="ko-KR" b="1" dirty="0"/>
              <a:t>CPU</a:t>
            </a:r>
            <a:r>
              <a:rPr lang="en-US" altLang="ko-KR" dirty="0"/>
              <a:t> registers</a:t>
            </a:r>
          </a:p>
          <a:p>
            <a:pPr lvl="1"/>
            <a:r>
              <a:rPr lang="en-US" altLang="ko-KR" dirty="0"/>
              <a:t>Asynchronous Data Transfer</a:t>
            </a:r>
          </a:p>
          <a:p>
            <a:pPr lvl="2"/>
            <a:r>
              <a:rPr lang="en-US" altLang="ko-KR" dirty="0"/>
              <a:t>Internal timing in each unit (</a:t>
            </a:r>
            <a:r>
              <a:rPr lang="en-US" altLang="ko-KR" i="1" dirty="0">
                <a:solidFill>
                  <a:srgbClr val="CC9900"/>
                </a:solidFill>
              </a:rPr>
              <a:t>CPU and Interface</a:t>
            </a:r>
            <a:r>
              <a:rPr lang="en-US" altLang="ko-KR" dirty="0"/>
              <a:t>) is independent</a:t>
            </a:r>
          </a:p>
          <a:p>
            <a:pPr lvl="2"/>
            <a:r>
              <a:rPr lang="en-US" altLang="ko-KR" dirty="0"/>
              <a:t>Each unit uses its own private clock for internal registers</a:t>
            </a:r>
          </a:p>
          <a:p>
            <a:pPr lvl="2"/>
            <a:endParaRPr lang="en-US" altLang="ko-KR" dirty="0"/>
          </a:p>
          <a:p>
            <a:pPr lvl="1"/>
            <a:endParaRPr lang="ko-KR" altLang="ko-KR" dirty="0"/>
          </a:p>
        </p:txBody>
      </p:sp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721350" y="1071563"/>
          <a:ext cx="3267075" cy="4727575"/>
        </p:xfrm>
        <a:graphic>
          <a:graphicData uri="http://schemas.openxmlformats.org/presentationml/2006/ole">
            <p:oleObj spid="_x0000_s9221" name="VISIO" r:id="rId3" imgW="6792840" imgH="8233200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/>
              <a:t>Strobe : </a:t>
            </a:r>
            <a:r>
              <a:rPr lang="en-US" altLang="ko-KR" sz="1600" dirty="0">
                <a:solidFill>
                  <a:schemeClr val="tx1"/>
                </a:solidFill>
              </a:rPr>
              <a:t>Control signal to indicate the time at which data is being transmitted</a:t>
            </a:r>
            <a:endParaRPr lang="en-US" altLang="ko-KR" dirty="0"/>
          </a:p>
          <a:p>
            <a:pPr lvl="2"/>
            <a:r>
              <a:rPr lang="en-US" altLang="ko-KR" dirty="0"/>
              <a:t>1) Source-initiated strobe : </a:t>
            </a:r>
            <a:r>
              <a:rPr lang="en-US" altLang="ko-KR" b="1" i="1" dirty="0">
                <a:solidFill>
                  <a:srgbClr val="FF00FF"/>
                </a:solidFill>
              </a:rPr>
              <a:t>Fig. 11-3</a:t>
            </a:r>
            <a:endParaRPr lang="en-US" altLang="ko-KR" dirty="0"/>
          </a:p>
          <a:p>
            <a:pPr lvl="2"/>
            <a:r>
              <a:rPr lang="en-US" altLang="ko-KR" dirty="0"/>
              <a:t>2) Destination-initiated strobe : </a:t>
            </a:r>
            <a:r>
              <a:rPr lang="en-US" altLang="ko-KR" b="1" i="1" dirty="0">
                <a:solidFill>
                  <a:srgbClr val="FF00FF"/>
                </a:solidFill>
              </a:rPr>
              <a:t>Fig. 11-4</a:t>
            </a:r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lvl="2"/>
            <a:r>
              <a:rPr lang="en-US" altLang="ko-KR" dirty="0"/>
              <a:t>Disadvantage of strobe method</a:t>
            </a:r>
          </a:p>
          <a:p>
            <a:pPr lvl="3"/>
            <a:r>
              <a:rPr lang="en-US" altLang="ko-KR" dirty="0"/>
              <a:t>Destination </a:t>
            </a:r>
            <a:r>
              <a:rPr lang="ko-KR" altLang="en-US" dirty="0"/>
              <a:t>이 </a:t>
            </a:r>
            <a:r>
              <a:rPr lang="en-US" altLang="ko-KR" dirty="0" smtClean="0"/>
              <a:t>Data</a:t>
            </a:r>
            <a:endParaRPr lang="ko-KR" altLang="en-US" dirty="0"/>
          </a:p>
          <a:p>
            <a:pPr lvl="3"/>
            <a:r>
              <a:rPr lang="ko-KR" altLang="en-US" dirty="0" smtClean="0"/>
              <a:t> </a:t>
            </a:r>
            <a:r>
              <a:rPr lang="en-US" altLang="ko-KR" dirty="0"/>
              <a:t>Handshake </a:t>
            </a:r>
            <a:r>
              <a:rPr lang="en-US" altLang="ko-KR" dirty="0" smtClean="0"/>
              <a:t>method</a:t>
            </a:r>
            <a:endParaRPr lang="ko-KR" altLang="en-US" dirty="0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609600" y="2057400"/>
          <a:ext cx="3962400" cy="2824163"/>
        </p:xfrm>
        <a:graphic>
          <a:graphicData uri="http://schemas.openxmlformats.org/presentationml/2006/ole">
            <p:oleObj spid="_x0000_s10244" name="VISIO" r:id="rId3" imgW="5824440" imgH="4151160" progId="">
              <p:embed/>
            </p:oleObj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4800600" y="2057400"/>
          <a:ext cx="4038600" cy="2876550"/>
        </p:xfrm>
        <a:graphic>
          <a:graphicData uri="http://schemas.openxmlformats.org/presentationml/2006/ole">
            <p:oleObj spid="_x0000_s10245" name="VISIO" r:id="rId4" imgW="5824440" imgH="4151160" progId="">
              <p:embed/>
            </p:oleObj>
          </a:graphicData>
        </a:graphic>
      </p:graphicFrame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352550" y="4953000"/>
            <a:ext cx="2609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b="1" i="1">
                <a:solidFill>
                  <a:schemeClr val="folHlink"/>
                </a:solidFill>
              </a:rPr>
              <a:t>Fig. 11-3  </a:t>
            </a:r>
            <a:r>
              <a:rPr lang="en-US" altLang="ko-KR" b="1" i="1">
                <a:solidFill>
                  <a:srgbClr val="003300"/>
                </a:solidFill>
              </a:rPr>
              <a:t>Source-initiated strobe</a:t>
            </a:r>
            <a:endParaRPr lang="ko-KR" altLang="en-US" b="1" i="1">
              <a:solidFill>
                <a:schemeClr val="folHlink"/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334000" y="4953000"/>
            <a:ext cx="29448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b="1" i="1">
                <a:solidFill>
                  <a:schemeClr val="folHlink"/>
                </a:solidFill>
              </a:rPr>
              <a:t>Fig. 11-4  </a:t>
            </a:r>
            <a:r>
              <a:rPr lang="en-US" altLang="ko-KR" b="1" i="1">
                <a:solidFill>
                  <a:srgbClr val="003300"/>
                </a:solidFill>
              </a:rPr>
              <a:t>Destination-initiated strobe</a:t>
            </a:r>
            <a:endParaRPr lang="ko-KR" altLang="en-US" b="1" i="1">
              <a:solidFill>
                <a:schemeClr val="folHlink"/>
              </a:solidFill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990600" y="3276600"/>
            <a:ext cx="4556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295400" y="4267200"/>
            <a:ext cx="4556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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5259388" y="4267200"/>
            <a:ext cx="4556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487988" y="3276600"/>
            <a:ext cx="4556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/>
              <a:t>Handshake : </a:t>
            </a:r>
            <a:r>
              <a:rPr lang="en-US" altLang="ko-KR" sz="1600">
                <a:solidFill>
                  <a:schemeClr val="tx1"/>
                </a:solidFill>
              </a:rPr>
              <a:t>Agreement between two independent units</a:t>
            </a:r>
            <a:endParaRPr lang="en-US" altLang="ko-KR"/>
          </a:p>
          <a:p>
            <a:pPr lvl="2"/>
            <a:r>
              <a:rPr lang="en-US" altLang="ko-KR"/>
              <a:t>1) Source-initiated handshake : </a:t>
            </a:r>
            <a:r>
              <a:rPr lang="en-US" altLang="ko-KR" b="1" i="1">
                <a:solidFill>
                  <a:srgbClr val="FF00FF"/>
                </a:solidFill>
              </a:rPr>
              <a:t>Fig. 11-5</a:t>
            </a:r>
            <a:endParaRPr lang="en-US" altLang="ko-KR"/>
          </a:p>
          <a:p>
            <a:pPr lvl="2"/>
            <a:r>
              <a:rPr lang="en-US" altLang="ko-KR"/>
              <a:t>2) Destination-initiated handshake : </a:t>
            </a:r>
            <a:r>
              <a:rPr lang="en-US" altLang="ko-KR" b="1" i="1">
                <a:solidFill>
                  <a:srgbClr val="FF00FF"/>
                </a:solidFill>
              </a:rPr>
              <a:t>Fig. 11-6</a:t>
            </a:r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1"/>
            <a:endParaRPr lang="en-US" altLang="ko-KR"/>
          </a:p>
          <a:p>
            <a:pPr lvl="2"/>
            <a:r>
              <a:rPr lang="en-US" altLang="ko-KR" b="1"/>
              <a:t>Timeout</a:t>
            </a:r>
            <a:r>
              <a:rPr lang="en-US" altLang="ko-KR"/>
              <a:t> : If the return handshake signal does not respond within a given time period, the unit assumes that an error has occurred.</a:t>
            </a: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1371600" y="1981200"/>
          <a:ext cx="3124200" cy="3505200"/>
        </p:xfrm>
        <a:graphic>
          <a:graphicData uri="http://schemas.openxmlformats.org/presentationml/2006/ole">
            <p:oleObj spid="_x0000_s12292" name="VISIO" r:id="rId3" imgW="7098480" imgH="9817200" progId="">
              <p:embed/>
            </p:oleObj>
          </a:graphicData>
        </a:graphic>
      </p:graphicFrame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47800" y="5486400"/>
            <a:ext cx="2963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b="1" i="1">
                <a:solidFill>
                  <a:schemeClr val="folHlink"/>
                </a:solidFill>
              </a:rPr>
              <a:t>Fig. 11-5  </a:t>
            </a:r>
            <a:r>
              <a:rPr lang="en-US" altLang="ko-KR" b="1" i="1">
                <a:solidFill>
                  <a:srgbClr val="003300"/>
                </a:solidFill>
              </a:rPr>
              <a:t>Source-initiated handshake</a:t>
            </a:r>
            <a:endParaRPr lang="ko-KR" altLang="en-US" b="1" i="1">
              <a:solidFill>
                <a:schemeClr val="folHlink"/>
              </a:solidFill>
            </a:endParaRPr>
          </a:p>
        </p:txBody>
      </p:sp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5105400" y="1981200"/>
          <a:ext cx="3230563" cy="3505200"/>
        </p:xfrm>
        <a:graphic>
          <a:graphicData uri="http://schemas.openxmlformats.org/presentationml/2006/ole">
            <p:oleObj spid="_x0000_s12294" name="VISIO" r:id="rId4" imgW="7567920" imgH="9294840" progId="">
              <p:embed/>
            </p:oleObj>
          </a:graphicData>
        </a:graphic>
      </p:graphicFrame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029200" y="5486400"/>
            <a:ext cx="3298825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b="1" i="1">
                <a:solidFill>
                  <a:schemeClr val="folHlink"/>
                </a:solidFill>
              </a:rPr>
              <a:t>Fig. 11-6  </a:t>
            </a:r>
            <a:r>
              <a:rPr lang="en-US" altLang="ko-KR" b="1" i="1">
                <a:solidFill>
                  <a:srgbClr val="003300"/>
                </a:solidFill>
              </a:rPr>
              <a:t>Destination-initiated handshake</a:t>
            </a:r>
            <a:endParaRPr lang="ko-KR" altLang="en-US" b="1" i="1">
              <a:solidFill>
                <a:schemeClr val="folHlink"/>
              </a:solidFill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1905000" y="2590800"/>
            <a:ext cx="4556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981200" y="3048000"/>
            <a:ext cx="5318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 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2744788" y="3429000"/>
            <a:ext cx="4556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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021388" y="2667000"/>
            <a:ext cx="4556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6019800" y="3429000"/>
            <a:ext cx="5318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 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6249988" y="3048000"/>
            <a:ext cx="4556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2400" b="1">
                <a:solidFill>
                  <a:schemeClr val="accent1"/>
                </a:solidFill>
                <a:sym typeface="Wingdings" pitchFamily="2" charset="2"/>
              </a:rPr>
              <a:t>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/>
              <a:t>Asynchronous Serial Transfer</a:t>
            </a:r>
          </a:p>
          <a:p>
            <a:pPr lvl="2"/>
            <a:r>
              <a:rPr lang="en-US" altLang="ko-KR"/>
              <a:t>Synchronous transmission : </a:t>
            </a:r>
            <a:r>
              <a:rPr lang="en-US" altLang="ko-KR" b="1" i="1">
                <a:solidFill>
                  <a:schemeClr val="accent1"/>
                </a:solidFill>
              </a:rPr>
              <a:t>Sec. 11-8</a:t>
            </a:r>
          </a:p>
          <a:p>
            <a:pPr lvl="3"/>
            <a:r>
              <a:rPr lang="en-US" altLang="ko-KR"/>
              <a:t>The two unit share a common clock frequency </a:t>
            </a:r>
          </a:p>
          <a:p>
            <a:pPr lvl="3"/>
            <a:r>
              <a:rPr lang="en-US" altLang="ko-KR"/>
              <a:t>Bits are transmitted continuously at the rate dictated by the clock pulses</a:t>
            </a:r>
          </a:p>
          <a:p>
            <a:pPr lvl="2"/>
            <a:r>
              <a:rPr lang="en-US" altLang="ko-KR"/>
              <a:t>Asynchronous transmission : </a:t>
            </a:r>
            <a:r>
              <a:rPr lang="en-US" altLang="ko-KR" b="1" i="1">
                <a:solidFill>
                  <a:srgbClr val="FF00FF"/>
                </a:solidFill>
              </a:rPr>
              <a:t>Fig. 11-7</a:t>
            </a:r>
          </a:p>
          <a:p>
            <a:pPr lvl="3"/>
            <a:r>
              <a:rPr lang="en-US" altLang="ko-KR"/>
              <a:t>Special bits are inserted at both ends of the character code</a:t>
            </a:r>
          </a:p>
          <a:p>
            <a:pPr lvl="3"/>
            <a:r>
              <a:rPr lang="en-US" altLang="ko-KR"/>
              <a:t>Each character consists of three parts : </a:t>
            </a:r>
          </a:p>
          <a:p>
            <a:pPr lvl="4"/>
            <a:r>
              <a:rPr lang="en-US" altLang="ko-KR"/>
              <a:t>1) start bit : always “0”, indicate the beginning of a character</a:t>
            </a:r>
          </a:p>
          <a:p>
            <a:pPr lvl="4"/>
            <a:r>
              <a:rPr lang="en-US" altLang="ko-KR"/>
              <a:t>2) character bits : data</a:t>
            </a:r>
          </a:p>
          <a:p>
            <a:pPr lvl="4"/>
            <a:r>
              <a:rPr lang="en-US" altLang="ko-KR"/>
              <a:t>3) stop bit : always “1”</a:t>
            </a:r>
          </a:p>
          <a:p>
            <a:pPr lvl="2"/>
            <a:r>
              <a:rPr lang="en-US" altLang="ko-KR"/>
              <a:t>Asynchronous transmission rules :</a:t>
            </a:r>
          </a:p>
          <a:p>
            <a:pPr lvl="3">
              <a:lnSpc>
                <a:spcPct val="90000"/>
              </a:lnSpc>
            </a:pPr>
            <a:r>
              <a:rPr lang="ko-KR" altLang="en-US" sz="1600" b="1">
                <a:solidFill>
                  <a:schemeClr val="accent1"/>
                </a:solidFill>
                <a:sym typeface="Wingdings" pitchFamily="2" charset="2"/>
              </a:rPr>
              <a:t></a:t>
            </a:r>
            <a:r>
              <a:rPr lang="ko-KR" altLang="en-US" sz="1000">
                <a:solidFill>
                  <a:schemeClr val="accent1"/>
                </a:solidFill>
                <a:sym typeface="Wingdings" pitchFamily="2" charset="2"/>
              </a:rPr>
              <a:t> </a:t>
            </a:r>
            <a:r>
              <a:rPr lang="en-US" altLang="ko-KR"/>
              <a:t>When a character is not being sent, the line is kept in the 1-state</a:t>
            </a:r>
          </a:p>
          <a:p>
            <a:pPr lvl="3">
              <a:lnSpc>
                <a:spcPct val="90000"/>
              </a:lnSpc>
            </a:pPr>
            <a:r>
              <a:rPr lang="ko-KR" altLang="en-US" sz="1600" b="1">
                <a:solidFill>
                  <a:schemeClr val="accent1"/>
                </a:solidFill>
                <a:sym typeface="Wingdings" pitchFamily="2" charset="2"/>
              </a:rPr>
              <a:t></a:t>
            </a:r>
            <a:r>
              <a:rPr lang="en-US" altLang="ko-KR" sz="1600"/>
              <a:t> </a:t>
            </a:r>
            <a:r>
              <a:rPr lang="en-US" altLang="ko-KR"/>
              <a:t>The initiation of a character transmission is detected from the start bit, which is always “0”</a:t>
            </a:r>
          </a:p>
          <a:p>
            <a:pPr lvl="3">
              <a:lnSpc>
                <a:spcPct val="90000"/>
              </a:lnSpc>
            </a:pPr>
            <a:r>
              <a:rPr lang="ko-KR" altLang="en-US" sz="1600" b="1">
                <a:solidFill>
                  <a:schemeClr val="accent1"/>
                </a:solidFill>
                <a:sym typeface="Wingdings" pitchFamily="2" charset="2"/>
              </a:rPr>
              <a:t></a:t>
            </a:r>
            <a:r>
              <a:rPr lang="ko-KR" altLang="en-US" sz="1600">
                <a:sym typeface="Wingdings" pitchFamily="2" charset="2"/>
              </a:rPr>
              <a:t> </a:t>
            </a:r>
            <a:r>
              <a:rPr lang="en-US" altLang="ko-KR"/>
              <a:t>The character bits always follow the start bit</a:t>
            </a:r>
          </a:p>
          <a:p>
            <a:pPr lvl="3">
              <a:lnSpc>
                <a:spcPct val="90000"/>
              </a:lnSpc>
            </a:pPr>
            <a:r>
              <a:rPr lang="ko-KR" altLang="en-US" sz="1600" b="1">
                <a:solidFill>
                  <a:schemeClr val="accent1"/>
                </a:solidFill>
                <a:sym typeface="Wingdings" pitchFamily="2" charset="2"/>
              </a:rPr>
              <a:t></a:t>
            </a:r>
            <a:r>
              <a:rPr lang="en-US" altLang="ko-KR" sz="1600"/>
              <a:t> </a:t>
            </a:r>
            <a:r>
              <a:rPr lang="en-US" altLang="ko-KR"/>
              <a:t>After the last bit of the character is transmitted, a stop bit is detected when the line returns to the 1-state for at least one bit time</a:t>
            </a:r>
          </a:p>
          <a:p>
            <a:pPr lvl="3"/>
            <a:endParaRPr lang="ko-KR" altLang="ko-KR"/>
          </a:p>
        </p:txBody>
      </p: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1752600" y="5486400"/>
            <a:ext cx="6096000" cy="1066800"/>
            <a:chOff x="816" y="2352"/>
            <a:chExt cx="3840" cy="1173"/>
          </a:xfrm>
        </p:grpSpPr>
        <p:graphicFrame>
          <p:nvGraphicFramePr>
            <p:cNvPr id="13316" name="Object 4"/>
            <p:cNvGraphicFramePr>
              <a:graphicFrameLocks noChangeAspect="1"/>
            </p:cNvGraphicFramePr>
            <p:nvPr/>
          </p:nvGraphicFramePr>
          <p:xfrm>
            <a:off x="960" y="2544"/>
            <a:ext cx="3696" cy="981"/>
          </p:xfrm>
          <a:graphic>
            <a:graphicData uri="http://schemas.openxmlformats.org/presentationml/2006/ole">
              <p:oleObj spid="_x0000_s13316" name="VISIO" r:id="rId3" imgW="5824440" imgH="1546560" progId="">
                <p:embed/>
              </p:oleObj>
            </a:graphicData>
          </a:graphic>
        </p:graphicFrame>
        <p:sp>
          <p:nvSpPr>
            <p:cNvPr id="13317" name="AutoShape 5"/>
            <p:cNvSpPr>
              <a:spLocks/>
            </p:cNvSpPr>
            <p:nvPr/>
          </p:nvSpPr>
          <p:spPr bwMode="auto">
            <a:xfrm rot="-5400000">
              <a:off x="912" y="2304"/>
              <a:ext cx="96" cy="288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AutoShape 6"/>
            <p:cNvSpPr>
              <a:spLocks/>
            </p:cNvSpPr>
            <p:nvPr/>
          </p:nvSpPr>
          <p:spPr bwMode="auto">
            <a:xfrm rot="-5400000">
              <a:off x="1248" y="2304"/>
              <a:ext cx="96" cy="288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9" name="AutoShape 7"/>
            <p:cNvSpPr>
              <a:spLocks/>
            </p:cNvSpPr>
            <p:nvPr/>
          </p:nvSpPr>
          <p:spPr bwMode="auto">
            <a:xfrm rot="-5400000">
              <a:off x="2520" y="1320"/>
              <a:ext cx="144" cy="2208"/>
            </a:xfrm>
            <a:prstGeom prst="rightBrace">
              <a:avLst>
                <a:gd name="adj1" fmla="val 127778"/>
                <a:gd name="adj2" fmla="val 50000"/>
              </a:avLst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0" name="AutoShape 8"/>
            <p:cNvSpPr>
              <a:spLocks/>
            </p:cNvSpPr>
            <p:nvPr/>
          </p:nvSpPr>
          <p:spPr bwMode="auto">
            <a:xfrm rot="-5400000">
              <a:off x="4104" y="2040"/>
              <a:ext cx="96" cy="816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1752600" y="5257800"/>
            <a:ext cx="388938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2286000" y="5257800"/>
            <a:ext cx="388938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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4259263" y="5257800"/>
            <a:ext cx="38893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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6850063" y="5257800"/>
            <a:ext cx="38893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latinLnBrk="1" hangingPunct="1"/>
            <a:r>
              <a:rPr lang="ko-KR" altLang="en-US" sz="1800" b="1">
                <a:solidFill>
                  <a:schemeClr val="accent1"/>
                </a:solidFill>
                <a:sym typeface="Wingdings" pitchFamily="2" charset="2"/>
              </a:rPr>
              <a:t>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 dirty="0"/>
              <a:t>Baud Rate : Data transfer rate in bits per second</a:t>
            </a:r>
          </a:p>
          <a:p>
            <a:pPr lvl="3"/>
            <a:r>
              <a:rPr lang="en-US" altLang="ko-KR" dirty="0"/>
              <a:t>10 character per second with 11 bit format = 110 bit per second</a:t>
            </a:r>
          </a:p>
          <a:p>
            <a:pPr lvl="2"/>
            <a:r>
              <a:rPr lang="en-US" altLang="ko-KR" dirty="0"/>
              <a:t>UART (Universal Asynchronous Receiver Transmitter) : 8250</a:t>
            </a:r>
          </a:p>
          <a:p>
            <a:pPr lvl="2"/>
            <a:r>
              <a:rPr lang="en-US" altLang="ko-KR" dirty="0"/>
              <a:t>UART (Universal Synchronous/Asynchronous Receiver Transmitter) : 8251</a:t>
            </a:r>
          </a:p>
          <a:p>
            <a:pPr lvl="1"/>
            <a:r>
              <a:rPr lang="en-US" altLang="ko-KR" dirty="0"/>
              <a:t>Asynchronous Communication Interface : </a:t>
            </a:r>
            <a:r>
              <a:rPr lang="en-US" altLang="ko-KR" sz="1600" b="1" i="1" dirty="0">
                <a:solidFill>
                  <a:srgbClr val="FF00FF"/>
                </a:solidFill>
              </a:rPr>
              <a:t>Fig. 11-8</a:t>
            </a:r>
          </a:p>
          <a:p>
            <a:pPr lvl="2"/>
            <a:r>
              <a:rPr lang="ko-KR" altLang="en-US" dirty="0" smtClean="0"/>
              <a:t> </a:t>
            </a:r>
            <a:r>
              <a:rPr lang="ko-KR" altLang="en-US" dirty="0"/>
              <a:t>8250 </a:t>
            </a:r>
            <a:r>
              <a:rPr lang="en-US" altLang="ko-KR" dirty="0"/>
              <a:t>SIO</a:t>
            </a:r>
          </a:p>
          <a:p>
            <a:pPr lvl="3"/>
            <a:r>
              <a:rPr lang="en-US" altLang="ko-KR" dirty="0"/>
              <a:t>80 : Data Write/Read (</a:t>
            </a:r>
            <a:r>
              <a:rPr lang="en-US" altLang="ko-KR" i="1" dirty="0">
                <a:solidFill>
                  <a:srgbClr val="FF6600"/>
                </a:solidFill>
              </a:rPr>
              <a:t>Transmit/Receive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81 : Control Write/ Status Read</a:t>
            </a:r>
          </a:p>
          <a:p>
            <a:pPr lvl="4"/>
            <a:r>
              <a:rPr lang="en-US" altLang="ko-KR" b="1" dirty="0">
                <a:solidFill>
                  <a:schemeClr val="accent1"/>
                </a:solidFill>
              </a:rPr>
              <a:t>A0</a:t>
            </a:r>
            <a:r>
              <a:rPr lang="en-US" altLang="ko-KR" dirty="0"/>
              <a:t> = RS (</a:t>
            </a:r>
            <a:r>
              <a:rPr lang="en-US" altLang="ko-KR" i="1" dirty="0">
                <a:solidFill>
                  <a:schemeClr val="accent1"/>
                </a:solidFill>
              </a:rPr>
              <a:t>register select</a:t>
            </a:r>
            <a:r>
              <a:rPr lang="en-US" altLang="ko-KR" dirty="0"/>
              <a:t>)</a:t>
            </a:r>
          </a:p>
          <a:p>
            <a:pPr lvl="2"/>
            <a:r>
              <a:rPr lang="en-US" altLang="ko-KR" dirty="0"/>
              <a:t>Double Buffered (</a:t>
            </a:r>
            <a:r>
              <a:rPr lang="en-US" altLang="ko-KR" i="1" dirty="0">
                <a:solidFill>
                  <a:srgbClr val="FF6600"/>
                </a:solidFill>
              </a:rPr>
              <a:t>in transmit register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New character can be loaded as soon as</a:t>
            </a:r>
          </a:p>
          <a:p>
            <a:pPr lvl="3">
              <a:buFontTx/>
              <a:buNone/>
            </a:pPr>
            <a:r>
              <a:rPr lang="en-US" altLang="ko-KR" dirty="0"/>
              <a:t>     the previous one starts transmission</a:t>
            </a:r>
          </a:p>
          <a:p>
            <a:pPr lvl="2"/>
            <a:r>
              <a:rPr lang="en-US" altLang="ko-KR" dirty="0"/>
              <a:t>3 possible errors (</a:t>
            </a:r>
            <a:r>
              <a:rPr lang="en-US" altLang="ko-KR" i="1" dirty="0">
                <a:solidFill>
                  <a:srgbClr val="FF6600"/>
                </a:solidFill>
              </a:rPr>
              <a:t>in status register</a:t>
            </a:r>
            <a:r>
              <a:rPr lang="en-US" altLang="ko-KR" dirty="0"/>
              <a:t>)</a:t>
            </a:r>
          </a:p>
          <a:p>
            <a:pPr lvl="3"/>
            <a:r>
              <a:rPr lang="en-US" altLang="ko-KR" dirty="0"/>
              <a:t>1) parity error</a:t>
            </a:r>
          </a:p>
          <a:p>
            <a:pPr lvl="4"/>
            <a:r>
              <a:rPr lang="en-US" altLang="ko-KR" dirty="0"/>
              <a:t>Even or Odd parity error</a:t>
            </a:r>
          </a:p>
          <a:p>
            <a:pPr lvl="3"/>
            <a:r>
              <a:rPr lang="en-US" altLang="ko-KR" dirty="0"/>
              <a:t>2) framing error</a:t>
            </a:r>
          </a:p>
          <a:p>
            <a:pPr lvl="4"/>
            <a:r>
              <a:rPr lang="en-US" altLang="ko-KR" dirty="0"/>
              <a:t>right number of stop bits is not detected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 dirty="0"/>
              <a:t>     at the end of the received character</a:t>
            </a:r>
          </a:p>
          <a:p>
            <a:pPr lvl="3"/>
            <a:r>
              <a:rPr lang="en-US" altLang="ko-KR" dirty="0"/>
              <a:t>3) overrun error </a:t>
            </a:r>
          </a:p>
          <a:p>
            <a:pPr lvl="4"/>
            <a:r>
              <a:rPr lang="en-US" altLang="ko-KR" dirty="0"/>
              <a:t>CPU does not read the character from </a:t>
            </a:r>
          </a:p>
          <a:p>
            <a:pPr lvl="4">
              <a:buFont typeface="Monotype Sorts" pitchFamily="2" charset="2"/>
              <a:buNone/>
            </a:pPr>
            <a:r>
              <a:rPr lang="en-US" altLang="ko-KR" dirty="0"/>
              <a:t>     the receiver register before the next one is available</a:t>
            </a: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257800" y="2514600"/>
          <a:ext cx="3763963" cy="3733800"/>
        </p:xfrm>
        <a:graphic>
          <a:graphicData uri="http://schemas.openxmlformats.org/presentationml/2006/ole">
            <p:oleObj spid="_x0000_s14340" name="VISIO" r:id="rId3" imgW="8177040" imgH="831888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28600" y="990600"/>
            <a:ext cx="8686800" cy="54864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altLang="ko-KR" dirty="0"/>
              <a:t>First-In, First-Out (</a:t>
            </a:r>
            <a:r>
              <a:rPr lang="en-US" altLang="ko-KR" b="1" dirty="0">
                <a:solidFill>
                  <a:schemeClr val="accent1"/>
                </a:solidFill>
              </a:rPr>
              <a:t>FIFO</a:t>
            </a:r>
            <a:r>
              <a:rPr lang="en-US" altLang="ko-KR" dirty="0"/>
              <a:t>) Buffer : </a:t>
            </a:r>
            <a:r>
              <a:rPr lang="en-US" altLang="ko-KR" b="1" i="1" dirty="0">
                <a:solidFill>
                  <a:srgbClr val="FF00FF"/>
                </a:solidFill>
              </a:rPr>
              <a:t>Fig. 11-9</a:t>
            </a:r>
            <a:endParaRPr lang="en-US" altLang="ko-KR" dirty="0"/>
          </a:p>
          <a:p>
            <a:pPr lvl="2">
              <a:lnSpc>
                <a:spcPct val="90000"/>
              </a:lnSpc>
            </a:pPr>
            <a:r>
              <a:rPr lang="en-US" altLang="ko-KR" dirty="0" err="1"/>
              <a:t>Fi</a:t>
            </a:r>
            <a:r>
              <a:rPr lang="en-US" altLang="ko-KR" dirty="0"/>
              <a:t> : </a:t>
            </a:r>
            <a:r>
              <a:rPr lang="en-US" altLang="ko-KR" b="1" dirty="0">
                <a:solidFill>
                  <a:schemeClr val="accent1"/>
                </a:solidFill>
              </a:rPr>
              <a:t>F4 = 1 = Output ready</a:t>
            </a:r>
            <a:endParaRPr lang="en-US" altLang="ko-KR" dirty="0"/>
          </a:p>
          <a:p>
            <a:pPr lvl="3">
              <a:lnSpc>
                <a:spcPct val="90000"/>
              </a:lnSpc>
            </a:pPr>
            <a:r>
              <a:rPr lang="en-US" altLang="ko-KR" dirty="0"/>
              <a:t>1 = valid data in </a:t>
            </a:r>
            <a:r>
              <a:rPr lang="en-US" altLang="ko-KR" dirty="0" err="1"/>
              <a:t>Ri</a:t>
            </a:r>
            <a:endParaRPr lang="en-US" altLang="ko-KR" dirty="0"/>
          </a:p>
          <a:p>
            <a:pPr lvl="3">
              <a:lnSpc>
                <a:spcPct val="90000"/>
              </a:lnSpc>
            </a:pPr>
            <a:r>
              <a:rPr lang="en-US" altLang="ko-KR" dirty="0"/>
              <a:t>0 = no valid data in </a:t>
            </a:r>
            <a:r>
              <a:rPr lang="en-US" altLang="ko-KR" dirty="0" err="1"/>
              <a:t>Ri</a:t>
            </a:r>
            <a:endParaRPr lang="en-US" altLang="ko-KR" dirty="0"/>
          </a:p>
          <a:p>
            <a:pPr lvl="2">
              <a:lnSpc>
                <a:spcPct val="90000"/>
              </a:lnSpc>
            </a:pPr>
            <a:r>
              <a:rPr lang="en-US" altLang="ko-KR" dirty="0" err="1"/>
              <a:t>Fi</a:t>
            </a:r>
            <a:r>
              <a:rPr lang="en-US" altLang="ko-KR" dirty="0"/>
              <a:t>’ : </a:t>
            </a:r>
            <a:r>
              <a:rPr lang="en-US" altLang="ko-KR" b="1" dirty="0">
                <a:solidFill>
                  <a:schemeClr val="accent1"/>
                </a:solidFill>
              </a:rPr>
              <a:t>F1’ = 1 = Input ready</a:t>
            </a:r>
            <a:endParaRPr lang="en-US" altLang="ko-KR" dirty="0"/>
          </a:p>
          <a:p>
            <a:pPr lvl="3">
              <a:lnSpc>
                <a:spcPct val="90000"/>
              </a:lnSpc>
            </a:pPr>
            <a:r>
              <a:rPr lang="en-US" altLang="ko-KR" dirty="0"/>
              <a:t>1 = empty in </a:t>
            </a:r>
            <a:r>
              <a:rPr lang="en-US" altLang="ko-KR" dirty="0" err="1"/>
              <a:t>Ri</a:t>
            </a:r>
            <a:endParaRPr lang="en-US" altLang="ko-KR" dirty="0"/>
          </a:p>
          <a:p>
            <a:pPr lvl="3">
              <a:lnSpc>
                <a:spcPct val="90000"/>
              </a:lnSpc>
            </a:pPr>
            <a:r>
              <a:rPr lang="en-US" altLang="ko-KR" dirty="0"/>
              <a:t>0 = full in </a:t>
            </a:r>
            <a:r>
              <a:rPr lang="en-US" altLang="ko-KR" dirty="0" err="1"/>
              <a:t>Ri</a:t>
            </a:r>
            <a:endParaRPr lang="en-US" altLang="ko-KR" dirty="0"/>
          </a:p>
          <a:p>
            <a:pPr lvl="2">
              <a:lnSpc>
                <a:spcPct val="90000"/>
              </a:lnSpc>
            </a:pPr>
            <a:r>
              <a:rPr lang="en-US" altLang="ko-KR" dirty="0"/>
              <a:t>Data Input 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1) Input ready = 1 (</a:t>
            </a:r>
            <a:r>
              <a:rPr lang="en-US" altLang="ko-KR" b="1" dirty="0">
                <a:solidFill>
                  <a:schemeClr val="accent1"/>
                </a:solidFill>
              </a:rPr>
              <a:t>F1’ = </a:t>
            </a:r>
            <a:r>
              <a:rPr lang="en-US" altLang="ko-KR" b="1" dirty="0" smtClean="0">
                <a:solidFill>
                  <a:schemeClr val="accent1"/>
                </a:solidFill>
              </a:rPr>
              <a:t>1)</a:t>
            </a:r>
            <a:endParaRPr lang="ko-KR" altLang="en-US" dirty="0"/>
          </a:p>
          <a:p>
            <a:pPr lvl="3">
              <a:lnSpc>
                <a:spcPct val="90000"/>
              </a:lnSpc>
              <a:buFontTx/>
              <a:buNone/>
            </a:pPr>
            <a:r>
              <a:rPr lang="ko-KR" altLang="en-US" dirty="0"/>
              <a:t>         </a:t>
            </a:r>
            <a:r>
              <a:rPr lang="en-US" altLang="ko-KR" dirty="0"/>
              <a:t>Insert = </a:t>
            </a:r>
            <a:r>
              <a:rPr lang="en-US" altLang="ko-KR" dirty="0" smtClean="0"/>
              <a:t>1</a:t>
            </a:r>
            <a:endParaRPr lang="ko-KR" altLang="ko-KR" dirty="0"/>
          </a:p>
          <a:p>
            <a:pPr lvl="3">
              <a:lnSpc>
                <a:spcPct val="90000"/>
              </a:lnSpc>
            </a:pPr>
            <a:r>
              <a:rPr lang="ko-KR" altLang="ko-KR" dirty="0"/>
              <a:t>2) </a:t>
            </a:r>
            <a:r>
              <a:rPr lang="en-US" altLang="ko-KR" dirty="0"/>
              <a:t>AND gate </a:t>
            </a:r>
            <a:endParaRPr lang="en-US" altLang="ko-KR" dirty="0" smtClean="0"/>
          </a:p>
          <a:p>
            <a:pPr lvl="3">
              <a:lnSpc>
                <a:spcPct val="90000"/>
              </a:lnSpc>
            </a:pPr>
            <a:r>
              <a:rPr lang="ko-KR" altLang="en-US" dirty="0" smtClean="0"/>
              <a:t>3</a:t>
            </a:r>
            <a:r>
              <a:rPr lang="ko-KR" altLang="en-US" dirty="0"/>
              <a:t>) </a:t>
            </a:r>
            <a:r>
              <a:rPr lang="en-US" altLang="ko-KR" dirty="0"/>
              <a:t>S = 1 </a:t>
            </a:r>
            <a:endParaRPr lang="en-US" altLang="ko-KR" dirty="0" smtClean="0"/>
          </a:p>
          <a:p>
            <a:pPr lvl="3">
              <a:lnSpc>
                <a:spcPct val="90000"/>
              </a:lnSpc>
            </a:pPr>
            <a:r>
              <a:rPr lang="en-US" altLang="ko-KR" dirty="0" smtClean="0"/>
              <a:t>F1 </a:t>
            </a:r>
            <a:r>
              <a:rPr lang="en-US" altLang="ko-KR" dirty="0"/>
              <a:t>= </a:t>
            </a:r>
            <a:r>
              <a:rPr lang="en-US" altLang="ko-KR" dirty="0" smtClean="0"/>
              <a:t>1</a:t>
            </a:r>
          </a:p>
          <a:p>
            <a:pPr lvl="3">
              <a:lnSpc>
                <a:spcPct val="90000"/>
              </a:lnSpc>
            </a:pPr>
            <a:r>
              <a:rPr lang="ko-KR" altLang="en-US" dirty="0" smtClean="0"/>
              <a:t>4</a:t>
            </a:r>
            <a:r>
              <a:rPr lang="ko-KR" altLang="en-US" dirty="0"/>
              <a:t>) </a:t>
            </a:r>
            <a:r>
              <a:rPr lang="en-US" altLang="ko-KR" dirty="0" smtClean="0"/>
              <a:t>R2 </a:t>
            </a:r>
            <a:r>
              <a:rPr lang="ko-KR" altLang="en-US" dirty="0" smtClean="0"/>
              <a:t> </a:t>
            </a:r>
            <a:r>
              <a:rPr lang="en-US" altLang="ko-KR" dirty="0"/>
              <a:t>F2’ = 1 </a:t>
            </a:r>
            <a:r>
              <a:rPr lang="ko-KR" altLang="en-US" dirty="0"/>
              <a:t>이고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ko-KR" altLang="ko-KR" dirty="0"/>
              <a:t>         </a:t>
            </a:r>
            <a:r>
              <a:rPr lang="en-US" altLang="ko-KR" dirty="0"/>
              <a:t>F1 = 1 </a:t>
            </a:r>
            <a:r>
              <a:rPr lang="ko-KR" altLang="en-US" dirty="0"/>
              <a:t>과 </a:t>
            </a:r>
            <a:r>
              <a:rPr lang="en-US" altLang="ko-KR" dirty="0"/>
              <a:t>AND </a:t>
            </a:r>
            <a:r>
              <a:rPr lang="en-US" altLang="ko-KR" dirty="0" smtClean="0"/>
              <a:t>gate</a:t>
            </a:r>
            <a:endParaRPr lang="ko-KR" altLang="en-US" dirty="0"/>
          </a:p>
          <a:p>
            <a:pPr lvl="3">
              <a:lnSpc>
                <a:spcPct val="90000"/>
              </a:lnSpc>
              <a:buFontTx/>
              <a:buNone/>
            </a:pPr>
            <a:r>
              <a:rPr lang="ko-KR" altLang="ko-KR" dirty="0"/>
              <a:t>         </a:t>
            </a:r>
            <a:r>
              <a:rPr lang="en-US" altLang="ko-KR" dirty="0" smtClean="0"/>
              <a:t>R1</a:t>
            </a:r>
            <a:endParaRPr lang="ko-KR" altLang="en-US" dirty="0"/>
          </a:p>
          <a:p>
            <a:pPr lvl="2">
              <a:lnSpc>
                <a:spcPct val="90000"/>
              </a:lnSpc>
            </a:pPr>
            <a:r>
              <a:rPr lang="en-US" altLang="ko-KR" dirty="0"/>
              <a:t>Data Output</a:t>
            </a:r>
          </a:p>
          <a:p>
            <a:pPr lvl="3">
              <a:lnSpc>
                <a:spcPct val="90000"/>
              </a:lnSpc>
            </a:pPr>
            <a:r>
              <a:rPr lang="en-US" altLang="ko-KR" dirty="0"/>
              <a:t>1) Output ready = 1 (</a:t>
            </a:r>
            <a:r>
              <a:rPr lang="en-US" altLang="ko-KR" b="1" dirty="0">
                <a:solidFill>
                  <a:schemeClr val="accent1"/>
                </a:solidFill>
              </a:rPr>
              <a:t>F4 = </a:t>
            </a:r>
            <a:r>
              <a:rPr lang="en-US" altLang="ko-KR" b="1" dirty="0" smtClean="0">
                <a:solidFill>
                  <a:schemeClr val="accent1"/>
                </a:solidFill>
              </a:rPr>
              <a:t>1</a:t>
            </a:r>
            <a:r>
              <a:rPr lang="en-US" altLang="ko-KR" dirty="0" smtClean="0"/>
              <a:t>= </a:t>
            </a:r>
            <a:r>
              <a:rPr lang="en-US" altLang="ko-KR" dirty="0"/>
              <a:t>1 </a:t>
            </a:r>
            <a:r>
              <a:rPr lang="ko-KR" altLang="en-US" dirty="0"/>
              <a:t>로 하여 데이터 출력</a:t>
            </a:r>
          </a:p>
          <a:p>
            <a:pPr lvl="3">
              <a:lnSpc>
                <a:spcPct val="90000"/>
              </a:lnSpc>
            </a:pPr>
            <a:r>
              <a:rPr lang="ko-KR" altLang="en-US" dirty="0"/>
              <a:t>2) </a:t>
            </a:r>
            <a:r>
              <a:rPr lang="en-US" altLang="ko-KR" dirty="0"/>
              <a:t>Delete = </a:t>
            </a:r>
            <a:r>
              <a:rPr lang="en-US" altLang="ko-KR" dirty="0" smtClean="0"/>
              <a:t>1</a:t>
            </a:r>
            <a:endParaRPr lang="ko-KR" altLang="en-US" dirty="0"/>
          </a:p>
          <a:p>
            <a:pPr lvl="3">
              <a:lnSpc>
                <a:spcPct val="90000"/>
              </a:lnSpc>
            </a:pPr>
            <a:r>
              <a:rPr lang="ko-KR" altLang="en-US" dirty="0"/>
              <a:t>3) </a:t>
            </a:r>
            <a:r>
              <a:rPr lang="en-US" altLang="ko-KR" dirty="0" smtClean="0"/>
              <a:t>Delete</a:t>
            </a:r>
            <a:endParaRPr lang="ko-KR" altLang="en-US" dirty="0"/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4330700" y="1346200"/>
          <a:ext cx="4660900" cy="4064000"/>
        </p:xfrm>
        <a:graphic>
          <a:graphicData uri="http://schemas.openxmlformats.org/presentationml/2006/ole">
            <p:oleObj spid="_x0000_s15364" name="VISIO" r:id="rId3" imgW="8037360" imgH="7008840" progId="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52400" y="3124200"/>
            <a:ext cx="914400" cy="990600"/>
          </a:xfrm>
          <a:prstGeom prst="rect">
            <a:avLst/>
          </a:prstGeom>
          <a:solidFill>
            <a:srgbClr val="CCFFFF"/>
          </a:solidFill>
          <a:ln w="31750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latinLnBrk="1" hangingPunct="1"/>
            <a:r>
              <a:rPr kumimoji="1" lang="ko-KR" altLang="ko-KR" dirty="0" smtClean="0"/>
              <a:t>  </a:t>
            </a:r>
            <a:r>
              <a:rPr kumimoji="1" lang="en-US" altLang="ko-KR" dirty="0"/>
              <a:t>F1 = 0 </a:t>
            </a:r>
          </a:p>
          <a:p>
            <a:pPr eaLnBrk="1" latinLnBrk="1" hangingPunct="1"/>
            <a:r>
              <a:rPr kumimoji="1" lang="en-US" altLang="ko-KR" dirty="0"/>
              <a:t>  F1’ = 1</a:t>
            </a:r>
          </a:p>
          <a:p>
            <a:pPr eaLnBrk="1" latinLnBrk="1" hangingPunct="1"/>
            <a:r>
              <a:rPr kumimoji="1" lang="en-US" altLang="ko-KR" dirty="0"/>
              <a:t>  S = 0</a:t>
            </a:r>
            <a:endParaRPr kumimoji="1"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rg.pot">
  <a:themeElements>
    <a:clrScheme name="">
      <a:dk1>
        <a:srgbClr val="000000"/>
      </a:dk1>
      <a:lt1>
        <a:srgbClr val="FFFFFF"/>
      </a:lt1>
      <a:dk2>
        <a:srgbClr val="000082"/>
      </a:dk2>
      <a:lt2>
        <a:srgbClr val="C0C0C0"/>
      </a:lt2>
      <a:accent1>
        <a:srgbClr val="D01608"/>
      </a:accent1>
      <a:accent2>
        <a:srgbClr val="000082"/>
      </a:accent2>
      <a:accent3>
        <a:srgbClr val="FFFFFF"/>
      </a:accent3>
      <a:accent4>
        <a:srgbClr val="000000"/>
      </a:accent4>
      <a:accent5>
        <a:srgbClr val="E4ABAA"/>
      </a:accent5>
      <a:accent6>
        <a:srgbClr val="000075"/>
      </a:accent6>
      <a:hlink>
        <a:srgbClr val="00C000"/>
      </a:hlink>
      <a:folHlink>
        <a:srgbClr val="800080"/>
      </a:folHlink>
    </a:clrScheme>
    <a:fontScheme name="org.pot">
      <a:majorFont>
        <a:latin typeface="Book Antiqua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FF"/>
        </a:solidFill>
        <a:ln w="31750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FF"/>
        </a:solidFill>
        <a:ln w="31750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lnDef>
  </a:objectDefaults>
  <a:extraClrSchemeLst>
    <a:extraClrScheme>
      <a:clrScheme name="org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g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D:\+++comarc\org.pot</Template>
  <TotalTime>1560</TotalTime>
  <Words>3009</Words>
  <Application>Microsoft PowerPoint</Application>
  <PresentationFormat>On-screen Show (4:3)</PresentationFormat>
  <Paragraphs>544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org.pot</vt:lpstr>
      <vt:lpstr>VISIO</vt:lpstr>
      <vt:lpstr>수식</vt:lpstr>
      <vt:lpstr>워크시트</vt:lpstr>
      <vt:lpstr>11.  Input-Output Organization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  Input-Output Organization</dc:title>
  <dc:creator/>
  <cp:lastModifiedBy>admin</cp:lastModifiedBy>
  <cp:revision>70</cp:revision>
  <cp:lastPrinted>1999-05-25T09:56:58Z</cp:lastPrinted>
  <dcterms:created xsi:type="dcterms:W3CDTF">1996-09-30T18:28:10Z</dcterms:created>
  <dcterms:modified xsi:type="dcterms:W3CDTF">2019-11-30T19:42:55Z</dcterms:modified>
</cp:coreProperties>
</file>