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4EC62-9194-4488-BA97-48EA1A77F1AC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93E47-734A-436D-8F38-9A70036B56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93E47-734A-436D-8F38-9A70036B561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DD18080-7403-4D7E-82F4-0F13D54101D5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F68856-F85C-47C0-8DFF-329118E03FE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 INTRODUCTION TO COMPUTER ARCHITECTURE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Innahai</a:t>
            </a:r>
            <a:r>
              <a:rPr lang="en-US" dirty="0" smtClean="0"/>
              <a:t> </a:t>
            </a:r>
            <a:r>
              <a:rPr lang="en-US" dirty="0" err="1" smtClean="0"/>
              <a:t>Anugraham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>
              <a:spcBef>
                <a:spcPct val="50000"/>
              </a:spcBef>
            </a:pP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Instruction Set Architecture</a:t>
            </a:r>
            <a:endParaRPr lang="en-US" sz="32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spcBef>
                <a:spcPct val="80000"/>
              </a:spcBef>
            </a:pPr>
            <a:r>
              <a:rPr lang="en-US" dirty="0" smtClean="0"/>
              <a:t>An ISA encompasses …</a:t>
            </a:r>
          </a:p>
          <a:p>
            <a:pPr lvl="1"/>
            <a:r>
              <a:rPr lang="en-US" dirty="0" smtClean="0"/>
              <a:t>Instructions and Instruction Formats</a:t>
            </a:r>
          </a:p>
          <a:p>
            <a:pPr lvl="1"/>
            <a:r>
              <a:rPr lang="en-US" dirty="0" smtClean="0"/>
              <a:t>Data Types, Encodings, and Representations</a:t>
            </a:r>
          </a:p>
          <a:p>
            <a:pPr lvl="1"/>
            <a:r>
              <a:rPr lang="en-US" dirty="0" smtClean="0"/>
              <a:t>Programmable Storage: Registers and Memory</a:t>
            </a:r>
          </a:p>
          <a:p>
            <a:pPr lvl="1"/>
            <a:r>
              <a:rPr lang="en-US" dirty="0" smtClean="0"/>
              <a:t>Addressing Modes: Accessing Instructions and Data</a:t>
            </a:r>
          </a:p>
          <a:p>
            <a:pPr lvl="1"/>
            <a:r>
              <a:rPr lang="en-US" dirty="0" smtClean="0"/>
              <a:t>Handling Exceptional Conditions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>
              <a:spcBef>
                <a:spcPct val="50000"/>
              </a:spcBef>
            </a:pPr>
            <a:r>
              <a:rPr lang="en-US" dirty="0" err="1" smtClean="0"/>
              <a:t>Datapath</a:t>
            </a:r>
            <a:r>
              <a:rPr lang="en-US" dirty="0" smtClean="0"/>
              <a:t> design</a:t>
            </a:r>
          </a:p>
          <a:p>
            <a:pPr lvl="1">
              <a:spcBef>
                <a:spcPct val="50000"/>
              </a:spcBef>
            </a:pPr>
            <a:r>
              <a:rPr lang="en-US" dirty="0" smtClean="0"/>
              <a:t>Control design</a:t>
            </a:r>
          </a:p>
          <a:p>
            <a:pPr lvl="1">
              <a:spcBef>
                <a:spcPct val="50000"/>
              </a:spcBef>
            </a:pPr>
            <a:r>
              <a:rPr lang="en-US" dirty="0" smtClean="0"/>
              <a:t>Memory System Design</a:t>
            </a:r>
          </a:p>
          <a:p>
            <a:pPr lvl="1">
              <a:spcBef>
                <a:spcPct val="50000"/>
              </a:spcBef>
            </a:pPr>
            <a:r>
              <a:rPr lang="en-US" dirty="0" smtClean="0"/>
              <a:t>I/O System Design</a:t>
            </a:r>
          </a:p>
          <a:p>
            <a:pPr lvl="1">
              <a:buNone/>
            </a:pPr>
            <a:endParaRPr lang="en-GB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114800"/>
            <a:ext cx="73437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Simply put, </a:t>
            </a:r>
            <a:r>
              <a:rPr lang="en-US" dirty="0" smtClean="0">
                <a:solidFill>
                  <a:srgbClr val="000099"/>
                </a:solidFill>
              </a:rPr>
              <a:t>a computer is a sophisticated electronic calculating machine</a:t>
            </a:r>
            <a:r>
              <a:rPr lang="en-US" dirty="0" smtClean="0"/>
              <a:t> that:</a:t>
            </a:r>
          </a:p>
          <a:p>
            <a:pPr lvl="1"/>
            <a:r>
              <a:rPr lang="en-US" dirty="0" smtClean="0"/>
              <a:t>Accepts input information,</a:t>
            </a:r>
          </a:p>
          <a:p>
            <a:pPr lvl="1"/>
            <a:r>
              <a:rPr lang="en-US" dirty="0" smtClean="0"/>
              <a:t>Processes the information according to a list of internally stored instructions and</a:t>
            </a:r>
          </a:p>
          <a:p>
            <a:pPr lvl="1"/>
            <a:r>
              <a:rPr lang="en-US" dirty="0" smtClean="0"/>
              <a:t>Produces the resulting output information.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Functions performed by a computer</a:t>
            </a:r>
            <a:r>
              <a:rPr lang="en-US" dirty="0" smtClean="0"/>
              <a:t> are:</a:t>
            </a:r>
          </a:p>
          <a:p>
            <a:pPr lvl="1"/>
            <a:r>
              <a:rPr lang="en-US" dirty="0" smtClean="0"/>
              <a:t>Accepting information to be processed as input.</a:t>
            </a:r>
          </a:p>
          <a:p>
            <a:pPr lvl="1"/>
            <a:r>
              <a:rPr lang="en-US" dirty="0" smtClean="0"/>
              <a:t>Storing a list of instructions to process the information.</a:t>
            </a:r>
          </a:p>
          <a:p>
            <a:pPr lvl="1"/>
            <a:r>
              <a:rPr lang="en-US" dirty="0" smtClean="0"/>
              <a:t>Processing the information according to the list of instructions.</a:t>
            </a:r>
          </a:p>
          <a:p>
            <a:pPr lvl="1"/>
            <a:r>
              <a:rPr lang="en-US" dirty="0" smtClean="0"/>
              <a:t>Providing the results of the processing as output.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 smtClean="0"/>
              <a:t>Definition?</a:t>
            </a:r>
          </a:p>
          <a:p>
            <a:pPr>
              <a:lnSpc>
                <a:spcPct val="90000"/>
              </a:lnSpc>
              <a:buNone/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“The study of the structure, behaviour, and design of computers</a:t>
            </a:r>
            <a:r>
              <a:rPr lang="en-GB" dirty="0" smtClean="0"/>
              <a:t>.”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 smtClean="0"/>
              <a:t>Therefore, computer architecture refers to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Attributes of a system </a:t>
            </a:r>
            <a:r>
              <a:rPr lang="en-GB" i="1" dirty="0" smtClean="0"/>
              <a:t>visible</a:t>
            </a:r>
            <a:r>
              <a:rPr lang="en-GB" dirty="0" smtClean="0"/>
              <a:t> to programmers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Attributes that have a direct impact on the execution of programs</a:t>
            </a:r>
          </a:p>
          <a:p>
            <a:pPr lvl="1"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Attributes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Instruction set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Data representation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I/O mechanisms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Addressing techniques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Organization refers to operational units and their interconnections that realize the architectural specifications.</a:t>
            </a:r>
          </a:p>
          <a:p>
            <a:endParaRPr lang="en-GB" dirty="0" smtClean="0"/>
          </a:p>
          <a:p>
            <a:r>
              <a:rPr lang="en-GB" dirty="0" smtClean="0"/>
              <a:t>Attributes: hardware details transparent to programmers</a:t>
            </a:r>
          </a:p>
          <a:p>
            <a:pPr lvl="1"/>
            <a:r>
              <a:rPr lang="en-GB" dirty="0" smtClean="0"/>
              <a:t>Control signals</a:t>
            </a:r>
          </a:p>
          <a:p>
            <a:pPr lvl="1"/>
            <a:r>
              <a:rPr lang="en-GB" dirty="0" smtClean="0"/>
              <a:t>Computer/peripheral interface</a:t>
            </a:r>
          </a:p>
          <a:p>
            <a:pPr lvl="1"/>
            <a:r>
              <a:rPr lang="en-GB" dirty="0" smtClean="0"/>
              <a:t>Memory technology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 </a:t>
            </a:r>
            <a:r>
              <a:rPr lang="en-GB" dirty="0" smtClean="0"/>
              <a:t>Organization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Logic Gates</a:t>
            </a:r>
          </a:p>
          <a:p>
            <a:endParaRPr lang="en-US" dirty="0" smtClean="0"/>
          </a:p>
          <a:p>
            <a:r>
              <a:rPr lang="en-US" dirty="0" smtClean="0"/>
              <a:t>Combinational Circuits</a:t>
            </a:r>
          </a:p>
          <a:p>
            <a:endParaRPr lang="en-US" dirty="0" smtClean="0"/>
          </a:p>
          <a:p>
            <a:r>
              <a:rPr lang="en-US" dirty="0" smtClean="0"/>
              <a:t>Sequential Circuits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Basic computer functions: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GB" dirty="0" smtClean="0"/>
              <a:t>Data processing</a:t>
            </a:r>
          </a:p>
          <a:p>
            <a:pPr lvl="1"/>
            <a:r>
              <a:rPr lang="en-GB" dirty="0" smtClean="0"/>
              <a:t>Data storage</a:t>
            </a:r>
          </a:p>
          <a:p>
            <a:pPr lvl="1"/>
            <a:r>
              <a:rPr lang="en-GB" dirty="0" smtClean="0"/>
              <a:t>Data movement</a:t>
            </a:r>
          </a:p>
          <a:p>
            <a:pPr lvl="1"/>
            <a:r>
              <a:rPr lang="en-GB" dirty="0" smtClean="0"/>
              <a:t>Control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Functional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i="1" dirty="0" smtClean="0"/>
              <a:t>Functional view of a computer</a:t>
            </a:r>
          </a:p>
          <a:p>
            <a:endParaRPr lang="en-US" dirty="0"/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685800" y="2514600"/>
            <a:ext cx="7664450" cy="3581400"/>
            <a:chOff x="432" y="1584"/>
            <a:chExt cx="4828" cy="2256"/>
          </a:xfrm>
        </p:grpSpPr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1152" y="2256"/>
              <a:ext cx="768" cy="76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29"/>
            <p:cNvSpPr>
              <a:spLocks noChangeShapeType="1"/>
            </p:cNvSpPr>
            <p:nvPr/>
          </p:nvSpPr>
          <p:spPr bwMode="auto">
            <a:xfrm flipH="1">
              <a:off x="432" y="244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auto">
            <a:xfrm>
              <a:off x="432" y="283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31"/>
            <p:cNvSpPr>
              <a:spLocks noChangeShapeType="1"/>
            </p:cNvSpPr>
            <p:nvPr/>
          </p:nvSpPr>
          <p:spPr bwMode="auto">
            <a:xfrm>
              <a:off x="1872" y="2832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32"/>
            <p:cNvSpPr>
              <a:spLocks noChangeShapeType="1"/>
            </p:cNvSpPr>
            <p:nvPr/>
          </p:nvSpPr>
          <p:spPr bwMode="auto">
            <a:xfrm flipH="1">
              <a:off x="1872" y="2448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33"/>
            <p:cNvSpPr>
              <a:spLocks noChangeShapeType="1"/>
            </p:cNvSpPr>
            <p:nvPr/>
          </p:nvSpPr>
          <p:spPr bwMode="auto">
            <a:xfrm flipV="1">
              <a:off x="3696" y="1872"/>
              <a:ext cx="76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auto">
            <a:xfrm flipH="1">
              <a:off x="3840" y="2160"/>
              <a:ext cx="67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auto">
            <a:xfrm>
              <a:off x="3792" y="2784"/>
              <a:ext cx="768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auto">
            <a:xfrm flipH="1" flipV="1">
              <a:off x="3600" y="2976"/>
              <a:ext cx="864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37"/>
            <p:cNvSpPr txBox="1">
              <a:spLocks noChangeArrowheads="1"/>
            </p:cNvSpPr>
            <p:nvPr/>
          </p:nvSpPr>
          <p:spPr bwMode="auto">
            <a:xfrm>
              <a:off x="1206" y="2352"/>
              <a:ext cx="714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GB" dirty="0"/>
                <a:t>Data</a:t>
              </a:r>
            </a:p>
            <a:p>
              <a:pPr algn="l"/>
              <a:r>
                <a:rPr lang="en-GB" dirty="0"/>
                <a:t>Movement</a:t>
              </a:r>
            </a:p>
            <a:p>
              <a:pPr algn="l"/>
              <a:r>
                <a:rPr lang="en-GB" dirty="0"/>
                <a:t>Apparatus</a:t>
              </a:r>
              <a:endParaRPr lang="en-GB" sz="2400" dirty="0">
                <a:latin typeface="Times New Roman" charset="0"/>
              </a:endParaRPr>
            </a:p>
          </p:txBody>
        </p:sp>
        <p:sp>
          <p:nvSpPr>
            <p:cNvPr id="15" name="Text Box 38"/>
            <p:cNvSpPr txBox="1">
              <a:spLocks noChangeArrowheads="1"/>
            </p:cNvSpPr>
            <p:nvPr/>
          </p:nvSpPr>
          <p:spPr bwMode="auto">
            <a:xfrm>
              <a:off x="3072" y="2418"/>
              <a:ext cx="770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GB"/>
                <a:t>Control</a:t>
              </a:r>
            </a:p>
            <a:p>
              <a:pPr algn="l"/>
              <a:r>
                <a:rPr lang="en-GB"/>
                <a:t>Mechanism</a:t>
              </a:r>
              <a:endParaRPr lang="en-GB" sz="2400">
                <a:latin typeface="Times New Roman" charset="0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4572" y="1688"/>
              <a:ext cx="564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GB"/>
                <a:t>Data</a:t>
              </a:r>
            </a:p>
            <a:p>
              <a:pPr algn="l"/>
              <a:r>
                <a:rPr lang="en-GB"/>
                <a:t>Storage</a:t>
              </a:r>
            </a:p>
            <a:p>
              <a:pPr algn="l"/>
              <a:r>
                <a:rPr lang="en-GB"/>
                <a:t>Facility</a:t>
              </a:r>
              <a:endParaRPr lang="en-GB" sz="2400">
                <a:latin typeface="Times New Roman" charset="0"/>
              </a:endParaRPr>
            </a:p>
          </p:txBody>
        </p:sp>
        <p:sp>
          <p:nvSpPr>
            <p:cNvPr id="17" name="Text Box 40"/>
            <p:cNvSpPr txBox="1">
              <a:spLocks noChangeArrowheads="1"/>
            </p:cNvSpPr>
            <p:nvPr/>
          </p:nvSpPr>
          <p:spPr bwMode="auto">
            <a:xfrm>
              <a:off x="4512" y="3168"/>
              <a:ext cx="748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GB"/>
                <a:t>Data</a:t>
              </a:r>
            </a:p>
            <a:p>
              <a:pPr algn="l"/>
              <a:r>
                <a:rPr lang="en-GB"/>
                <a:t>Processing</a:t>
              </a:r>
            </a:p>
            <a:p>
              <a:pPr algn="l"/>
              <a:r>
                <a:rPr lang="en-GB"/>
                <a:t>Facility</a:t>
              </a:r>
              <a:endParaRPr lang="en-GB" sz="2400">
                <a:latin typeface="Times New Roman" charset="0"/>
              </a:endParaRPr>
            </a:p>
          </p:txBody>
        </p:sp>
        <p:sp>
          <p:nvSpPr>
            <p:cNvPr id="18" name="Oval 41"/>
            <p:cNvSpPr>
              <a:spLocks noChangeArrowheads="1"/>
            </p:cNvSpPr>
            <p:nvPr/>
          </p:nvSpPr>
          <p:spPr bwMode="auto">
            <a:xfrm>
              <a:off x="3072" y="2256"/>
              <a:ext cx="768" cy="76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42"/>
            <p:cNvSpPr>
              <a:spLocks noChangeArrowheads="1"/>
            </p:cNvSpPr>
            <p:nvPr/>
          </p:nvSpPr>
          <p:spPr bwMode="auto">
            <a:xfrm>
              <a:off x="4464" y="1584"/>
              <a:ext cx="768" cy="76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43"/>
            <p:cNvSpPr>
              <a:spLocks noChangeArrowheads="1"/>
            </p:cNvSpPr>
            <p:nvPr/>
          </p:nvSpPr>
          <p:spPr bwMode="auto">
            <a:xfrm>
              <a:off x="4464" y="3072"/>
              <a:ext cx="768" cy="76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in a computer --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Data are the “operands” upon which instructions operate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Data could be</a:t>
            </a:r>
            <a:r>
              <a:rPr lang="en-US" dirty="0" smtClean="0"/>
              <a:t>:</a:t>
            </a:r>
          </a:p>
          <a:p>
            <a:pPr lvl="1"/>
            <a:r>
              <a:rPr lang="en-US" sz="1800" dirty="0" smtClean="0"/>
              <a:t>Numbers,</a:t>
            </a:r>
          </a:p>
          <a:p>
            <a:pPr lvl="1"/>
            <a:r>
              <a:rPr lang="en-US" sz="1800" dirty="0" smtClean="0"/>
              <a:t>Encoded characters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Data, in a broad sense means any digital information.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Computers use data that is encoded as a string of binary digits called bits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</TotalTime>
  <Words>312</Words>
  <Application>Microsoft Office PowerPoint</Application>
  <PresentationFormat>On-screen Show (4:3)</PresentationFormat>
  <Paragraphs>78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Median</vt:lpstr>
      <vt:lpstr>AN INTRODUCTION TO COMPUTER ARCHITECTURE</vt:lpstr>
      <vt:lpstr>What is a computer?</vt:lpstr>
      <vt:lpstr>Computer Architecture</vt:lpstr>
      <vt:lpstr>Computer Architecture</vt:lpstr>
      <vt:lpstr>Computer Organization</vt:lpstr>
      <vt:lpstr>Computer Organization Concepts</vt:lpstr>
      <vt:lpstr>Basic computer functions:</vt:lpstr>
      <vt:lpstr>Functional view</vt:lpstr>
      <vt:lpstr>Information in a computer -- Data</vt:lpstr>
      <vt:lpstr>Instruction Set Architecture</vt:lpstr>
      <vt:lpstr>Other Aspects</vt:lpstr>
      <vt:lpstr>Thank You</vt:lpstr>
    </vt:vector>
  </TitlesOfParts>
  <Company>----------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INTRODUCTION TO COMPUTER ARCHITECTURE</dc:title>
  <dc:creator>Shakthi</dc:creator>
  <cp:lastModifiedBy>Shakthi</cp:lastModifiedBy>
  <cp:revision>6</cp:revision>
  <dcterms:created xsi:type="dcterms:W3CDTF">2013-07-19T13:41:57Z</dcterms:created>
  <dcterms:modified xsi:type="dcterms:W3CDTF">2013-07-19T14:20:30Z</dcterms:modified>
</cp:coreProperties>
</file>