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5D5FAB2-9B84-4A7D-A8E8-2D57D3A0FF29}" type="datetimeFigureOut">
              <a:rPr lang="en-US" smtClean="0"/>
              <a:pPr/>
              <a:t>11/30/2019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87ED5CB-670D-4686-BAAB-0BEFE281F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PROCESS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BY</a:t>
            </a:r>
          </a:p>
          <a:p>
            <a:r>
              <a:rPr lang="en-IN" dirty="0" smtClean="0"/>
              <a:t>INNAHAI ANUGRAHAM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Minimize latency: response or job completion </a:t>
            </a:r>
            <a:r>
              <a:rPr lang="en-US" dirty="0" smtClean="0"/>
              <a:t>time</a:t>
            </a:r>
            <a:endParaRPr lang="en-US" dirty="0"/>
          </a:p>
          <a:p>
            <a:pPr lvl="0"/>
            <a:r>
              <a:rPr lang="en-US" dirty="0"/>
              <a:t>Maximize throughput: Maximize jobs / time</a:t>
            </a:r>
            <a:r>
              <a:rPr lang="en-US" dirty="0" smtClean="0"/>
              <a:t>. </a:t>
            </a:r>
            <a:endParaRPr lang="en-US" dirty="0"/>
          </a:p>
          <a:p>
            <a:pPr lvl="0"/>
            <a:r>
              <a:rPr lang="en-US" dirty="0"/>
              <a:t>Maximize utilization: keep I/O devices busy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Fairness</a:t>
            </a:r>
            <a:r>
              <a:rPr lang="en-US" dirty="0"/>
              <a:t>: everyone makes progress, no one starves</a:t>
            </a:r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“The perfect CPU scheduler”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r>
              <a:rPr lang="en-IN" dirty="0" smtClean="0"/>
              <a:t>FCFS -First Come First Served</a:t>
            </a:r>
          </a:p>
          <a:p>
            <a:r>
              <a:rPr lang="en-IN" dirty="0" smtClean="0"/>
              <a:t>SJFS – Shortest job first scheduling</a:t>
            </a:r>
          </a:p>
          <a:p>
            <a:r>
              <a:rPr lang="en-IN" dirty="0" smtClean="0"/>
              <a:t>Priority Scheduling</a:t>
            </a:r>
          </a:p>
          <a:p>
            <a:r>
              <a:rPr lang="en-IN" dirty="0" smtClean="0"/>
              <a:t>Round Robin Scheduling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ALGORITHMS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process can be thought of as a program in execution. </a:t>
            </a:r>
          </a:p>
          <a:p>
            <a:r>
              <a:rPr lang="en-US" dirty="0" smtClean="0"/>
              <a:t>A process will need certain resources — such as CPU time, memory, files, and I/O devices —to accomplish its task.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PROCESS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S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346" y="1700808"/>
            <a:ext cx="8522118" cy="417646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PROCESS STATES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New-</a:t>
            </a:r>
            <a:r>
              <a:rPr lang="en-US" dirty="0" smtClean="0"/>
              <a:t> The process is being created.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Waiting-</a:t>
            </a:r>
            <a:r>
              <a:rPr lang="en-US" dirty="0" smtClean="0"/>
              <a:t>The process is waiting for some event to occur (such as an I/O completion or reception of a signal).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Ready-</a:t>
            </a:r>
            <a:r>
              <a:rPr lang="en-US" dirty="0" smtClean="0"/>
              <a:t> The process is waiting to be assigned to a processor.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Terminated- </a:t>
            </a:r>
            <a:r>
              <a:rPr lang="en-US" dirty="0" smtClean="0"/>
              <a:t>The process has finished execution.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PROCESS STATES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Each process is represented in the operating system by a process control block (PCB)— also called a task control block. A PCB is shown in Figure . It contains many pieces of information associated with a specific process, including these: 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PROCESS CONTROL BLOCK</a:t>
            </a:r>
            <a:endParaRPr lang="en-US" dirty="0"/>
          </a:p>
        </p:txBody>
      </p:sp>
      <p:pic>
        <p:nvPicPr>
          <p:cNvPr id="4" name="Picture 3" descr="PC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0866" y="2852936"/>
            <a:ext cx="3461294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b="1" dirty="0"/>
              <a:t>Job Queue </a:t>
            </a:r>
            <a:r>
              <a:rPr lang="en-US" dirty="0"/>
              <a:t>- Contains all processes that have</a:t>
            </a:r>
            <a:r>
              <a:rPr lang="en-US" b="1" dirty="0"/>
              <a:t> </a:t>
            </a:r>
            <a:r>
              <a:rPr lang="en-US" dirty="0"/>
              <a:t>been introduced into the system</a:t>
            </a:r>
          </a:p>
          <a:p>
            <a:pPr>
              <a:buNone/>
            </a:pPr>
            <a:r>
              <a:rPr lang="en-US" dirty="0"/>
              <a:t> </a:t>
            </a:r>
          </a:p>
          <a:p>
            <a:pPr lvl="0"/>
            <a:r>
              <a:rPr lang="en-US" b="1" dirty="0"/>
              <a:t>Ready Queue </a:t>
            </a:r>
            <a:r>
              <a:rPr lang="en-US" dirty="0"/>
              <a:t>- Contains processes that are</a:t>
            </a:r>
            <a:r>
              <a:rPr lang="en-US" b="1" dirty="0"/>
              <a:t> </a:t>
            </a:r>
            <a:r>
              <a:rPr lang="en-US" dirty="0"/>
              <a:t>waiting for CPU time, and can be selected to run at any time</a:t>
            </a:r>
          </a:p>
          <a:p>
            <a:pPr>
              <a:buNone/>
            </a:pPr>
            <a:r>
              <a:rPr lang="en-US" dirty="0"/>
              <a:t> </a:t>
            </a:r>
          </a:p>
          <a:p>
            <a:pPr lvl="0"/>
            <a:r>
              <a:rPr lang="en-US" b="1" dirty="0"/>
              <a:t>Device Queue </a:t>
            </a:r>
            <a:r>
              <a:rPr lang="en-US" dirty="0"/>
              <a:t>- Contains processes waiting on a</a:t>
            </a:r>
            <a:r>
              <a:rPr lang="en-US" b="1" dirty="0"/>
              <a:t> </a:t>
            </a:r>
            <a:r>
              <a:rPr lang="en-US" dirty="0"/>
              <a:t>certain device. Each device has its own queue for processes that need input/output from it.</a:t>
            </a:r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PROCESS QUEUES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  <a:p>
            <a:pPr>
              <a:buNone/>
            </a:pPr>
            <a:r>
              <a:rPr lang="en-US" sz="9600" b="1" dirty="0"/>
              <a:t>Process migrates among several </a:t>
            </a:r>
            <a:r>
              <a:rPr lang="en-US" sz="9600" b="1" dirty="0" smtClean="0"/>
              <a:t>queues 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Device queue, job queue, ready </a:t>
            </a:r>
            <a:r>
              <a:rPr lang="en-US" sz="9600" b="1" dirty="0" smtClean="0"/>
              <a:t>queue</a:t>
            </a:r>
          </a:p>
          <a:p>
            <a:pPr>
              <a:buNone/>
            </a:pPr>
            <a:r>
              <a:rPr lang="en-US" sz="9600" b="1" dirty="0" smtClean="0"/>
              <a:t> </a:t>
            </a:r>
            <a:endParaRPr lang="en-US" sz="9600" b="1" dirty="0"/>
          </a:p>
          <a:p>
            <a:pPr lvl="0"/>
            <a:r>
              <a:rPr lang="en-US" sz="9600" b="1" dirty="0" smtClean="0"/>
              <a:t>Scheduler is a program that </a:t>
            </a:r>
            <a:r>
              <a:rPr lang="en-US" sz="9600" b="1" dirty="0"/>
              <a:t>selects a process to run from these </a:t>
            </a:r>
            <a:r>
              <a:rPr lang="en-US" sz="9600" b="1" dirty="0" smtClean="0"/>
              <a:t>queues </a:t>
            </a:r>
            <a:endParaRPr lang="en-US" sz="9600" b="1" dirty="0"/>
          </a:p>
          <a:p>
            <a:pPr lvl="0"/>
            <a:r>
              <a:rPr lang="en-US" sz="9600" b="1" dirty="0"/>
              <a:t>Long-term scheduler</a:t>
            </a:r>
            <a:r>
              <a:rPr lang="en-US" sz="9600" b="1" dirty="0" smtClean="0"/>
              <a:t>:  NEW TO READY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load a job in </a:t>
            </a:r>
            <a:r>
              <a:rPr lang="en-US" sz="9600" b="1" dirty="0" smtClean="0"/>
              <a:t>memory 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Runs </a:t>
            </a:r>
            <a:r>
              <a:rPr lang="en-US" sz="9600" b="1" dirty="0" smtClean="0"/>
              <a:t>infrequently </a:t>
            </a:r>
          </a:p>
          <a:p>
            <a:pPr>
              <a:buNone/>
            </a:pPr>
            <a:endParaRPr lang="en-US" sz="9600" b="1" dirty="0"/>
          </a:p>
          <a:p>
            <a:pPr lvl="0"/>
            <a:r>
              <a:rPr lang="en-US" sz="9600" b="1" dirty="0"/>
              <a:t>Short-term scheduler</a:t>
            </a:r>
            <a:r>
              <a:rPr lang="en-US" sz="9600" b="1" dirty="0" smtClean="0"/>
              <a:t>:   READY TO RUNNING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Select ready process to run on </a:t>
            </a:r>
            <a:r>
              <a:rPr lang="en-US" sz="9600" b="1" dirty="0" smtClean="0"/>
              <a:t>CPU 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Should be fast</a:t>
            </a:r>
          </a:p>
          <a:p>
            <a:pPr>
              <a:buNone/>
            </a:pPr>
            <a:r>
              <a:rPr lang="en-US" sz="9600" b="1" dirty="0"/>
              <a:t> </a:t>
            </a:r>
          </a:p>
          <a:p>
            <a:pPr lvl="0"/>
            <a:r>
              <a:rPr lang="en-US" sz="9600" b="1" dirty="0"/>
              <a:t>Middle-term </a:t>
            </a:r>
            <a:r>
              <a:rPr lang="en-US" sz="9600" b="1" dirty="0" smtClean="0"/>
              <a:t>scheduler : WAITING TO READY</a:t>
            </a:r>
            <a:endParaRPr lang="en-US" sz="9600" b="1" dirty="0"/>
          </a:p>
          <a:p>
            <a:pPr>
              <a:buNone/>
            </a:pPr>
            <a:r>
              <a:rPr lang="en-US" sz="9600" b="1" dirty="0"/>
              <a:t>– Reduce multiprogramming or memory consumption</a:t>
            </a:r>
          </a:p>
          <a:p>
            <a:pPr>
              <a:buNone/>
            </a:pPr>
            <a:r>
              <a:rPr lang="en-US" sz="8000" dirty="0"/>
              <a:t/>
            </a:r>
            <a:br>
              <a:rPr lang="en-US" sz="8000" dirty="0"/>
            </a:br>
            <a:endParaRPr lang="en-US" sz="8000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IN" dirty="0" smtClean="0"/>
              <a:t>SCHEDULERS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 sz="4400" dirty="0"/>
              <a:t>CPU scheduling decisions may take place when a process:</a:t>
            </a:r>
          </a:p>
          <a:p>
            <a:pPr>
              <a:buNone/>
            </a:pPr>
            <a:r>
              <a:rPr lang="en-US" sz="4400" dirty="0"/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en-US" sz="4400" dirty="0"/>
              <a:t>Switches from running to waiting state (by sleep</a:t>
            </a:r>
            <a:r>
              <a:rPr lang="en-US" sz="4400" dirty="0" smtClean="0"/>
              <a:t>).</a:t>
            </a:r>
          </a:p>
          <a:p>
            <a:pPr lvl="1">
              <a:buNone/>
            </a:pPr>
            <a:endParaRPr lang="en-US" sz="4400" dirty="0"/>
          </a:p>
          <a:p>
            <a:pPr lvl="1">
              <a:buFont typeface="Wingdings" pitchFamily="2" charset="2"/>
              <a:buChar char="Ø"/>
            </a:pPr>
            <a:r>
              <a:rPr lang="en-US" sz="4400" dirty="0"/>
              <a:t>Switches from running to ready state (by yield).</a:t>
            </a:r>
          </a:p>
          <a:p>
            <a:pPr>
              <a:buNone/>
            </a:pPr>
            <a:endParaRPr lang="en-US" sz="4400" dirty="0"/>
          </a:p>
          <a:p>
            <a:pPr lvl="1">
              <a:buFont typeface="Wingdings" pitchFamily="2" charset="2"/>
              <a:buChar char="Ø"/>
            </a:pPr>
            <a:r>
              <a:rPr lang="en-US" sz="4400" dirty="0"/>
              <a:t>Switches from waiting to ready (by an interrupt).</a:t>
            </a:r>
          </a:p>
          <a:p>
            <a:pPr>
              <a:buNone/>
            </a:pPr>
            <a:r>
              <a:rPr lang="en-US" sz="4400" dirty="0"/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en-US" sz="4400" dirty="0"/>
              <a:t>Terminates (by exit).</a:t>
            </a:r>
          </a:p>
          <a:p>
            <a:pPr>
              <a:buNone/>
            </a:pPr>
            <a:endParaRPr lang="en-US" sz="4400" dirty="0"/>
          </a:p>
          <a:p>
            <a:pPr>
              <a:buNone/>
            </a:pPr>
            <a:r>
              <a:rPr lang="en-US" sz="4400" dirty="0"/>
              <a:t> </a:t>
            </a:r>
          </a:p>
          <a:p>
            <a:pPr lvl="0"/>
            <a:r>
              <a:rPr lang="en-US" sz="4400" dirty="0"/>
              <a:t>Scheduling under 1 and 4 is </a:t>
            </a:r>
            <a:r>
              <a:rPr lang="en-US" sz="4400" i="1" dirty="0" err="1"/>
              <a:t>nonpreemptive</a:t>
            </a:r>
            <a:r>
              <a:rPr lang="en-US" sz="4400" dirty="0"/>
              <a:t>.</a:t>
            </a:r>
          </a:p>
          <a:p>
            <a:pPr>
              <a:buNone/>
            </a:pPr>
            <a:r>
              <a:rPr lang="en-US" sz="4400" dirty="0"/>
              <a:t> </a:t>
            </a:r>
          </a:p>
          <a:p>
            <a:pPr lvl="0"/>
            <a:r>
              <a:rPr lang="en-US" sz="4400" dirty="0"/>
              <a:t>All other scheduling is </a:t>
            </a:r>
            <a:r>
              <a:rPr lang="en-US" sz="4400" i="1" dirty="0"/>
              <a:t>preemptive.</a:t>
            </a:r>
            <a:endParaRPr lang="en-US" sz="4400" dirty="0"/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endParaRPr lang="en-US" sz="4000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 Scheduler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CPU utilization </a:t>
            </a:r>
            <a:r>
              <a:rPr lang="en-US" dirty="0"/>
              <a:t>– keep the CPU as busy as </a:t>
            </a:r>
            <a:r>
              <a:rPr lang="en-US" dirty="0" smtClean="0"/>
              <a:t>possible </a:t>
            </a:r>
            <a:endParaRPr lang="en-US" dirty="0"/>
          </a:p>
          <a:p>
            <a:pPr lvl="0"/>
            <a:r>
              <a:rPr lang="en-US" dirty="0">
                <a:solidFill>
                  <a:srgbClr val="FF0000"/>
                </a:solidFill>
              </a:rPr>
              <a:t>Throughput</a:t>
            </a:r>
            <a:r>
              <a:rPr lang="en-US" dirty="0"/>
              <a:t> – # of processes that complete their execution per time </a:t>
            </a:r>
            <a:r>
              <a:rPr lang="en-US" dirty="0" smtClean="0"/>
              <a:t>unit </a:t>
            </a:r>
            <a:endParaRPr lang="en-US" dirty="0"/>
          </a:p>
          <a:p>
            <a:pPr lvl="0"/>
            <a:r>
              <a:rPr lang="en-US" dirty="0">
                <a:solidFill>
                  <a:srgbClr val="FF0000"/>
                </a:solidFill>
              </a:rPr>
              <a:t>Turnaround time (TAT) </a:t>
            </a:r>
            <a:r>
              <a:rPr lang="en-US" dirty="0"/>
              <a:t>– amount of time to execute a particular process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Waiting </a:t>
            </a:r>
            <a:r>
              <a:rPr lang="en-US" dirty="0">
                <a:solidFill>
                  <a:srgbClr val="FF0000"/>
                </a:solidFill>
              </a:rPr>
              <a:t>time </a:t>
            </a:r>
            <a:r>
              <a:rPr lang="en-US" dirty="0"/>
              <a:t>– amount of time a process has been waiting in the ready </a:t>
            </a:r>
            <a:r>
              <a:rPr lang="en-US" dirty="0" smtClean="0"/>
              <a:t>queue </a:t>
            </a:r>
            <a:endParaRPr lang="en-US" dirty="0"/>
          </a:p>
          <a:p>
            <a:pPr lvl="0"/>
            <a:r>
              <a:rPr lang="en-US" dirty="0">
                <a:solidFill>
                  <a:srgbClr val="FF0000"/>
                </a:solidFill>
              </a:rPr>
              <a:t>Response time </a:t>
            </a:r>
            <a:r>
              <a:rPr lang="en-US" dirty="0"/>
              <a:t>– amount of time it takes from when a request was submitted until the first response is produced, </a:t>
            </a:r>
            <a:r>
              <a:rPr lang="en-US" b="1" dirty="0"/>
              <a:t>not</a:t>
            </a:r>
            <a:r>
              <a:rPr lang="en-US" dirty="0"/>
              <a:t> output (for time-sharing environment)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Criteria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95</TotalTime>
  <Words>484</Words>
  <Application>Microsoft Office PowerPoint</Application>
  <PresentationFormat>On-screen Show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PROCESS MANAGEMENT</vt:lpstr>
      <vt:lpstr>PROCESS</vt:lpstr>
      <vt:lpstr>PROCESS STATES</vt:lpstr>
      <vt:lpstr>PROCESS STATES</vt:lpstr>
      <vt:lpstr>PROCESS CONTROL BLOCK</vt:lpstr>
      <vt:lpstr>PROCESS QUEUES</vt:lpstr>
      <vt:lpstr>SCHEDULERS</vt:lpstr>
      <vt:lpstr>CPU Scheduler </vt:lpstr>
      <vt:lpstr>Scheduling Criteria </vt:lpstr>
      <vt:lpstr>“The perfect CPU scheduler” </vt:lpstr>
      <vt:lpstr>ALGORITHMS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Innahai</dc:creator>
  <cp:lastModifiedBy>admin</cp:lastModifiedBy>
  <cp:revision>14</cp:revision>
  <dcterms:created xsi:type="dcterms:W3CDTF">2019-11-20T12:40:57Z</dcterms:created>
  <dcterms:modified xsi:type="dcterms:W3CDTF">2019-11-30T20:04:30Z</dcterms:modified>
</cp:coreProperties>
</file>